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308" r:id="rId2"/>
    <p:sldId id="587" r:id="rId3"/>
    <p:sldId id="531" r:id="rId4"/>
    <p:sldId id="533" r:id="rId5"/>
    <p:sldId id="555" r:id="rId6"/>
    <p:sldId id="558" r:id="rId7"/>
    <p:sldId id="559" r:id="rId8"/>
    <p:sldId id="561" r:id="rId9"/>
    <p:sldId id="560" r:id="rId10"/>
    <p:sldId id="592" r:id="rId11"/>
    <p:sldId id="562" r:id="rId12"/>
    <p:sldId id="563" r:id="rId13"/>
    <p:sldId id="564" r:id="rId14"/>
    <p:sldId id="542" r:id="rId15"/>
    <p:sldId id="593" r:id="rId16"/>
    <p:sldId id="566" r:id="rId17"/>
    <p:sldId id="567" r:id="rId18"/>
    <p:sldId id="568" r:id="rId19"/>
    <p:sldId id="569" r:id="rId20"/>
    <p:sldId id="570" r:id="rId21"/>
    <p:sldId id="571" r:id="rId22"/>
    <p:sldId id="572" r:id="rId23"/>
    <p:sldId id="574" r:id="rId24"/>
    <p:sldId id="579" r:id="rId25"/>
    <p:sldId id="581" r:id="rId26"/>
    <p:sldId id="582" r:id="rId27"/>
    <p:sldId id="585" r:id="rId28"/>
    <p:sldId id="594" r:id="rId29"/>
    <p:sldId id="605" r:id="rId30"/>
    <p:sldId id="577" r:id="rId31"/>
    <p:sldId id="595" r:id="rId32"/>
    <p:sldId id="596" r:id="rId33"/>
    <p:sldId id="598" r:id="rId34"/>
    <p:sldId id="597" r:id="rId35"/>
    <p:sldId id="599" r:id="rId36"/>
    <p:sldId id="600" r:id="rId37"/>
    <p:sldId id="601" r:id="rId38"/>
    <p:sldId id="602" r:id="rId39"/>
    <p:sldId id="603" r:id="rId40"/>
    <p:sldId id="576" r:id="rId41"/>
    <p:sldId id="539" r:id="rId42"/>
    <p:sldId id="604" r:id="rId43"/>
    <p:sldId id="606" r:id="rId44"/>
    <p:sldId id="524" r:id="rId45"/>
    <p:sldId id="480" r:id="rId46"/>
    <p:sldId id="525" r:id="rId47"/>
    <p:sldId id="481" r:id="rId48"/>
    <p:sldId id="607" r:id="rId49"/>
    <p:sldId id="608" r:id="rId50"/>
    <p:sldId id="609" r:id="rId51"/>
    <p:sldId id="610" r:id="rId52"/>
    <p:sldId id="611" r:id="rId53"/>
    <p:sldId id="612" r:id="rId54"/>
    <p:sldId id="613" r:id="rId55"/>
    <p:sldId id="614" r:id="rId56"/>
    <p:sldId id="615" r:id="rId57"/>
    <p:sldId id="616" r:id="rId58"/>
    <p:sldId id="617" r:id="rId59"/>
    <p:sldId id="618" r:id="rId60"/>
    <p:sldId id="619" r:id="rId61"/>
    <p:sldId id="620" r:id="rId62"/>
    <p:sldId id="621" r:id="rId63"/>
    <p:sldId id="622" r:id="rId64"/>
    <p:sldId id="520" r:id="rId6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3DA9"/>
    <a:srgbClr val="492DB1"/>
    <a:srgbClr val="5D4CD8"/>
    <a:srgbClr val="4835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4697" autoAdjust="0"/>
  </p:normalViewPr>
  <p:slideViewPr>
    <p:cSldViewPr>
      <p:cViewPr varScale="1">
        <p:scale>
          <a:sx n="70" d="100"/>
          <a:sy n="70" d="100"/>
        </p:scale>
        <p:origin x="139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A17832-4942-486E-8746-F173B294DA66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2FE27A-9B5D-4810-9F53-964DEB3173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0036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FE27A-9B5D-4810-9F53-964DEB3173FF}" type="slidenum">
              <a:rPr lang="tr-TR" smtClean="0"/>
              <a:pPr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2992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FE27A-9B5D-4810-9F53-964DEB3173FF}" type="slidenum">
              <a:rPr lang="tr-TR" smtClean="0"/>
              <a:pPr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5729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FE27A-9B5D-4810-9F53-964DEB3173FF}" type="slidenum">
              <a:rPr lang="tr-TR" smtClean="0"/>
              <a:pPr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6982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FE27A-9B5D-4810-9F53-964DEB3173FF}" type="slidenum">
              <a:rPr lang="tr-TR" smtClean="0"/>
              <a:pPr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5045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FE27A-9B5D-4810-9F53-964DEB3173FF}" type="slidenum">
              <a:rPr lang="tr-TR" smtClean="0"/>
              <a:pPr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5859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Desktop\3.SINIF%202015-2016\T&#220;RK&#199;E\SUNULARIM\VERD&#304;&#286;&#304;N%20S&#214;Z&#220;%20UNUTMA\13%20-%20&#199;OK%20&#199;ALI&#350;KAN%20OLMALI.mp3" TargetMode="External"/><Relationship Id="rId4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Desktop\3.SINIF%202015-2016\T&#220;RK&#199;E\SUNULARIM\VERD&#304;&#286;&#304;N%20S&#214;Z&#220;%20UNUTMA\15%20-%20G&#214;REV&#304;N&#304;%20YAPMI&#350;SAN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tr/url?sa=i&amp;rct=j&amp;q=&amp;esrc=s&amp;source=images&amp;cd=&amp;cad=rja&amp;uact=8&amp;ved=0CAYQjB1qFQoTCIGI8e63kMkCFQZMFAodP7gJ2g&amp;url=http://www.frmartuklu.org/konu/s%C4%B1ras%C4%B1-%C4%B0le-t%C3%BCm-cumhurba%C5%9Fkanlar%C4%B1m%C4%B1z-ve-resimleri-t%C3%BCrkiye-cumhuriyeti-cumhurba%C5%9Fkanlar%C4%B1.227129/&amp;psig=AFQjCNEtlulp-ahP_DUy38rXd_xShJzN_w&amp;ust=1447608292311393" TargetMode="External"/><Relationship Id="rId2" Type="http://schemas.openxmlformats.org/officeDocument/2006/relationships/hyperlink" Target="https://www.google.com.tr/url?sa=i&amp;rct=j&amp;q=&amp;esrc=s&amp;source=images&amp;cd=&amp;ved=0CAYQjB1qFQoTCNmHqNy7kMkCFYG4FAodm8UPRw&amp;url=http://www.turkulerleerzurum.com/erzurumlu-sahsiyetler/dadas-cemal-gursel.html&amp;bvm=bv.107467506,d.bGQ&amp;psig=AFQjCNF0UoiwYrlRT16eOcgtPeBRv9UfEA&amp;ust=144760947997637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orubak.com/" TargetMode="External"/><Relationship Id="rId5" Type="http://schemas.openxmlformats.org/officeDocument/2006/relationships/hyperlink" Target="https://www.google.com.tr/url?sa=i&amp;rct=j&amp;q=&amp;esrc=s&amp;source=images&amp;cd=&amp;cad=rja&amp;uact=8&amp;ved=0CAYQjB1qFQoTCL-_z9C9kMkCFUlvFAodwIkI7g&amp;url=http://t24.com.tr/haber/ddk-turgut-ozalin-son-24-saatini-dakika-dakika-inceliyor,200220&amp;bvm=bv.107467506,d.bGQ&amp;psig=AFQjCNH80r8O5mUJlr4GDxZJh9DOT3z65g&amp;ust=1447609947644679" TargetMode="External"/><Relationship Id="rId4" Type="http://schemas.openxmlformats.org/officeDocument/2006/relationships/hyperlink" Target="http://www.mynet.com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Resim"/>
          <p:cNvPicPr/>
          <p:nvPr/>
        </p:nvPicPr>
        <p:blipFill>
          <a:blip r:embed="rId2"/>
          <a:srcRect r="32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4857752" y="2748503"/>
            <a:ext cx="4286248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solidFill>
                  <a:srgbClr val="233DA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VERDİĞİN SÖZÜ UNUTMA</a:t>
            </a:r>
            <a:endParaRPr lang="tr-TR" sz="4000" b="1" dirty="0">
              <a:ln w="11430"/>
              <a:solidFill>
                <a:srgbClr val="233DA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5643570" y="428604"/>
            <a:ext cx="3071834" cy="9286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33DA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H.Vildan</a:t>
            </a:r>
            <a:r>
              <a:rPr kumimoji="0" lang="tr-TR" sz="2400" b="1" i="0" u="none" strike="noStrike" kern="1200" cap="none" spc="0" normalizeH="0" noProof="0" dirty="0" smtClean="0">
                <a:ln>
                  <a:noFill/>
                </a:ln>
                <a:solidFill>
                  <a:srgbClr val="233DA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ÖZBAY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tr-TR" sz="2400" b="1" dirty="0" err="1" smtClean="0">
                <a:solidFill>
                  <a:srgbClr val="233DA9"/>
                </a:solidFill>
              </a:rPr>
              <a:t>Nenehatun</a:t>
            </a:r>
            <a:r>
              <a:rPr lang="tr-TR" sz="2400" b="1" dirty="0" smtClean="0">
                <a:solidFill>
                  <a:srgbClr val="233DA9"/>
                </a:solidFill>
              </a:rPr>
              <a:t> İlkokulu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rgbClr val="233DA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2 Alt Başlık"/>
          <p:cNvSpPr txBox="1">
            <a:spLocks/>
          </p:cNvSpPr>
          <p:nvPr/>
        </p:nvSpPr>
        <p:spPr>
          <a:xfrm>
            <a:off x="428596" y="285728"/>
            <a:ext cx="2000264" cy="500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33DA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KASIM - 2015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rgbClr val="233DA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1074" y="500043"/>
            <a:ext cx="7598973" cy="555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Metin kutusu"/>
          <p:cNvSpPr txBox="1"/>
          <p:nvPr/>
        </p:nvSpPr>
        <p:spPr>
          <a:xfrm>
            <a:off x="4143372" y="285728"/>
            <a:ext cx="4643470" cy="513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4000"/>
              </a:lnSpc>
            </a:pPr>
            <a:r>
              <a:rPr lang="tr-TR" sz="2400" dirty="0" smtClean="0">
                <a:latin typeface="ALFABET98" pitchFamily="2" charset="0"/>
              </a:rPr>
              <a:t>Çalışma Kitabı Sayfa 41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500034" y="3786190"/>
            <a:ext cx="1428728" cy="513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4000"/>
              </a:lnSpc>
            </a:pPr>
            <a:endParaRPr lang="tr-TR" sz="2400" dirty="0" smtClean="0">
              <a:latin typeface="ALFABET98" pitchFamily="2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286280" y="2467269"/>
            <a:ext cx="428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LFABET98" pitchFamily="2" charset="0"/>
                <a:ea typeface="Times New Roman" pitchFamily="18" charset="0"/>
                <a:cs typeface="Times New Roman" pitchFamily="18" charset="0"/>
                <a:sym typeface="Wingdings 2" pitchFamily="18" charset="2"/>
              </a:rPr>
              <a:t>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286280" y="2786058"/>
            <a:ext cx="428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LFABET98" pitchFamily="2" charset="0"/>
                <a:ea typeface="Times New Roman" pitchFamily="18" charset="0"/>
                <a:cs typeface="Times New Roman" pitchFamily="18" charset="0"/>
                <a:sym typeface="Wingdings 2" pitchFamily="18" charset="2"/>
              </a:rPr>
              <a:t>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286248" y="3896029"/>
            <a:ext cx="428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LFABET98" pitchFamily="2" charset="0"/>
                <a:ea typeface="Times New Roman" pitchFamily="18" charset="0"/>
                <a:cs typeface="Times New Roman" pitchFamily="18" charset="0"/>
                <a:sym typeface="Wingdings 2" pitchFamily="18" charset="2"/>
              </a:rPr>
              <a:t>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285720" y="285728"/>
            <a:ext cx="857256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Okuma</a:t>
            </a:r>
            <a:endParaRPr lang="tr-TR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pic>
        <p:nvPicPr>
          <p:cNvPr id="5" name="4 Resim" descr="cc1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3786190"/>
            <a:ext cx="3214710" cy="2965570"/>
          </a:xfrm>
          <a:prstGeom prst="rect">
            <a:avLst/>
          </a:prstGeom>
        </p:spPr>
      </p:pic>
      <p:sp>
        <p:nvSpPr>
          <p:cNvPr id="6" name="5 Metin kutusu"/>
          <p:cNvSpPr txBox="1"/>
          <p:nvPr/>
        </p:nvSpPr>
        <p:spPr>
          <a:xfrm>
            <a:off x="285720" y="1500174"/>
            <a:ext cx="8572560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	Sıra sizin okumanızda. An-</a:t>
            </a:r>
            <a:r>
              <a:rPr lang="tr-TR" sz="4400" b="1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cak</a:t>
            </a:r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 okuma kurallarını hatırla-yalım mı?</a:t>
            </a:r>
            <a:endParaRPr lang="tr-TR" sz="44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2214546" y="714356"/>
            <a:ext cx="464347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         Okuma Kuralları</a:t>
            </a:r>
            <a:endParaRPr lang="tr-TR" sz="2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571472" y="1214422"/>
            <a:ext cx="535785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1- Okuma için hazırlık yapmalısın.</a:t>
            </a:r>
            <a:endParaRPr lang="tr-TR" sz="24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571472" y="1714488"/>
            <a:ext cx="728667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2- Okumanın amacını belirlemelisin.</a:t>
            </a:r>
            <a:endParaRPr lang="tr-TR" sz="24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1472" y="2214554"/>
            <a:ext cx="80010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3- Okuduğun kelimeleri doğru söylemelisin.</a:t>
            </a:r>
            <a:endParaRPr lang="tr-TR" sz="24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71472" y="2714620"/>
            <a:ext cx="814393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4- Noktalama işaretlerine dikkat ederek okumalısın.</a:t>
            </a:r>
            <a:endParaRPr lang="tr-TR" sz="24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71472" y="3181649"/>
            <a:ext cx="750099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5- İşitilebilir bir ses tonuyla okumalısın.</a:t>
            </a:r>
            <a:endParaRPr lang="tr-TR" sz="24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571472" y="3643314"/>
            <a:ext cx="807249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6- Sesli okurken vurgu ve tonlamaya dikkat etmelisin.</a:t>
            </a:r>
            <a:endParaRPr lang="tr-TR" sz="24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71472" y="4110343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7- Akıcı okumalısın.</a:t>
            </a:r>
            <a:endParaRPr lang="tr-TR" sz="24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571472" y="4538971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8- Dikkatini okuduğuna yoğunlaştırmalısın.</a:t>
            </a:r>
            <a:endParaRPr lang="tr-TR" sz="24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571472" y="4967599"/>
            <a:ext cx="707236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9- Sessiz okurken kurallara uygun okumalısın.</a:t>
            </a:r>
            <a:endParaRPr lang="tr-TR" sz="24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285720" y="285728"/>
            <a:ext cx="857256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Okuma</a:t>
            </a:r>
            <a:endParaRPr lang="tr-TR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85720" y="1214422"/>
            <a:ext cx="8572560" cy="21852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Önce sessiz okuma yapalım.</a:t>
            </a:r>
          </a:p>
          <a:p>
            <a:pPr algn="ctr"/>
            <a:r>
              <a:rPr lang="tr-TR" sz="4400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Okurken anlamını bilmediğiniz sözcükleri işaretleyelim.</a:t>
            </a:r>
            <a:endParaRPr lang="tr-TR" sz="44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pic>
        <p:nvPicPr>
          <p:cNvPr id="5" name="4 Resim" descr="cc1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3786190"/>
            <a:ext cx="3214710" cy="296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500166" y="357166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VERDİĞİN SÖZÜ UNUTMA</a:t>
            </a:r>
            <a:endParaRPr lang="tr-TR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286380" y="928670"/>
            <a:ext cx="350046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tr-TR" sz="2800" dirty="0" smtClean="0">
                <a:latin typeface="Calibri" pitchFamily="34" charset="0"/>
                <a:ea typeface="AvantYeniBold"/>
                <a:cs typeface="AvantYeniPlain"/>
              </a:rPr>
              <a:t>İstanbul, 1937 (bin dokuz yüz otuz yedi) yılının haziran ayı. O gece erkenden yatmış-</a:t>
            </a:r>
            <a:r>
              <a:rPr lang="tr-TR" sz="2800" dirty="0" err="1" smtClean="0">
                <a:latin typeface="Calibri" pitchFamily="34" charset="0"/>
                <a:ea typeface="AvantYeniBold"/>
                <a:cs typeface="AvantYeniPlain"/>
              </a:rPr>
              <a:t>tım</a:t>
            </a:r>
            <a:r>
              <a:rPr lang="tr-TR" sz="2800" dirty="0" smtClean="0">
                <a:latin typeface="Calibri" pitchFamily="34" charset="0"/>
                <a:ea typeface="AvantYeniBold"/>
                <a:cs typeface="AvantYeniPlain"/>
              </a:rPr>
              <a:t>. Annem, eve dönerken Park Otel’in önündeki kalabalığı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7158" y="3929066"/>
            <a:ext cx="828680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800" dirty="0" smtClean="0">
                <a:latin typeface="Calibri" pitchFamily="34" charset="0"/>
                <a:ea typeface="AvantYeniBold"/>
                <a:cs typeface="AvantYeniPlain"/>
              </a:rPr>
              <a:t>görmüş. Atatürk’ün orada olduğunu öğrenince de içeri girmiş. Derken, annemin aklına ben gelmişim. Ağabeyime:</a:t>
            </a:r>
          </a:p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tr-TR" sz="2800" dirty="0" smtClean="0">
                <a:latin typeface="Calibri" pitchFamily="34" charset="0"/>
                <a:ea typeface="AvantYeniBold"/>
                <a:cs typeface="AvantYeniPlain"/>
              </a:rPr>
              <a:t>“Altan’ı da çağıralım.” demiş.</a:t>
            </a:r>
          </a:p>
        </p:txBody>
      </p:sp>
      <p:pic>
        <p:nvPicPr>
          <p:cNvPr id="8" name="7 Resim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09985"/>
            <a:ext cx="5072066" cy="269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500166" y="357166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VERDİĞİN SÖZÜ UNUTMA</a:t>
            </a:r>
            <a:endParaRPr lang="tr-TR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286380" y="1142984"/>
            <a:ext cx="350046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r-TR" sz="2800" dirty="0" smtClean="0"/>
              <a:t>   Gece yarısı karyolamı birisi sallıyordu. Gözle-</a:t>
            </a:r>
            <a:r>
              <a:rPr lang="tr-TR" sz="2800" dirty="0" err="1" smtClean="0"/>
              <a:t>rimi</a:t>
            </a:r>
            <a:r>
              <a:rPr lang="tr-TR" sz="2800" dirty="0" smtClean="0"/>
              <a:t> açtım, karşımda </a:t>
            </a:r>
            <a:r>
              <a:rPr lang="tr-TR" sz="2800" dirty="0" err="1" smtClean="0"/>
              <a:t>Etem</a:t>
            </a:r>
            <a:r>
              <a:rPr lang="tr-TR" sz="2800" dirty="0" smtClean="0"/>
              <a:t> ağabeyim:</a:t>
            </a:r>
          </a:p>
          <a:p>
            <a:r>
              <a:rPr lang="tr-TR" sz="2800" dirty="0" smtClean="0"/>
              <a:t>  “Çabuk kalk Altan! Seni Atatürk’e götü-</a:t>
            </a:r>
            <a:r>
              <a:rPr lang="tr-TR" sz="2800" dirty="0" err="1" smtClean="0"/>
              <a:t>receğim</a:t>
            </a:r>
            <a:r>
              <a:rPr lang="tr-TR" sz="2800" dirty="0" smtClean="0"/>
              <a:t>...”   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7158" y="4286256"/>
            <a:ext cx="828680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r-TR" sz="2800" dirty="0" smtClean="0"/>
              <a:t>     Rüya görüyorum sandım.</a:t>
            </a:r>
          </a:p>
          <a:p>
            <a:r>
              <a:rPr lang="tr-TR" sz="2800" dirty="0" smtClean="0"/>
              <a:t>    “Atatürk mü? Ağabey şaka yapıyorsun.” dedim. </a:t>
            </a:r>
          </a:p>
          <a:p>
            <a:r>
              <a:rPr lang="tr-TR" sz="2800" dirty="0" smtClean="0"/>
              <a:t>     Ağabeyim şaka olmadığını söyleyince kalktım. Birlikte Park Otel’e gittik. Annemi bulduk. </a:t>
            </a:r>
            <a:endParaRPr lang="tr-TR" sz="2800" dirty="0" smtClean="0">
              <a:latin typeface="Arial" pitchFamily="34" charset="0"/>
            </a:endParaRPr>
          </a:p>
        </p:txBody>
      </p:sp>
      <p:pic>
        <p:nvPicPr>
          <p:cNvPr id="8" name="7 Resim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09985"/>
            <a:ext cx="5072066" cy="269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571472" y="785794"/>
            <a:ext cx="835821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r-TR" sz="2800" dirty="0" smtClean="0"/>
              <a:t>	Annem beni kucağına aldı. Kalabalığın arasında Atatürk’ü bana göstermeye çalışıyordu.</a:t>
            </a:r>
          </a:p>
          <a:p>
            <a:endParaRPr lang="tr-TR" sz="2800" dirty="0" smtClean="0"/>
          </a:p>
        </p:txBody>
      </p:sp>
      <p:pic>
        <p:nvPicPr>
          <p:cNvPr id="6" name="5 Resim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714488"/>
            <a:ext cx="6480810" cy="4181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857232"/>
            <a:ext cx="350046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214282" y="1071546"/>
            <a:ext cx="864399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		                “</a:t>
            </a:r>
            <a:r>
              <a:rPr lang="tr-TR" sz="2800" dirty="0" err="1" smtClean="0"/>
              <a:t>Aaaa</a:t>
            </a:r>
            <a:r>
              <a:rPr lang="tr-TR" sz="2800" dirty="0" smtClean="0"/>
              <a:t>... Anne işte Atatürk...”  </a:t>
            </a:r>
          </a:p>
          <a:p>
            <a:r>
              <a:rPr lang="tr-TR" sz="2800" dirty="0" smtClean="0"/>
              <a:t>                                            diye bağırdım. Derken Atatürk </a:t>
            </a:r>
          </a:p>
          <a:p>
            <a:r>
              <a:rPr lang="tr-TR" sz="2800" dirty="0" smtClean="0"/>
              <a:t>                                            bana doğru baktı. Eliyle bir işaret </a:t>
            </a:r>
          </a:p>
          <a:p>
            <a:r>
              <a:rPr lang="tr-TR" sz="2800" dirty="0" smtClean="0"/>
              <a:t>                                            yaptı. Fakat annem dalmıştı. </a:t>
            </a:r>
          </a:p>
          <a:p>
            <a:r>
              <a:rPr lang="tr-TR" sz="2800" dirty="0" smtClean="0"/>
              <a:t>                                           Farkında olmadı. Atatürk bir daha işaret etti. Annem bu işareti de görmeyince yüksek sesle yaverine emir verdi.</a:t>
            </a:r>
          </a:p>
          <a:p>
            <a:r>
              <a:rPr lang="tr-TR" sz="2800" dirty="0" smtClean="0"/>
              <a:t>    “Hanıma söyleyin... Lütfen yanındaki çocuğu buraya göndersin.”</a:t>
            </a:r>
          </a:p>
          <a:p>
            <a:r>
              <a:rPr lang="tr-TR" sz="2800" dirty="0" smtClean="0"/>
              <a:t>     Gösterdiği çocuk bendim. Atatürk beni çağırıyordu. Annem ne yapacağını şaşırmıştı. Bana, “Haydi Altan koş... Atatürk’e git...” dedi. 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57158" y="357166"/>
            <a:ext cx="857256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 Ben büyük bir adam gibi Ata’nın huzuruna çıktım. Hemen sarılıp iki elini birden öptüm. </a:t>
            </a:r>
          </a:p>
          <a:p>
            <a:r>
              <a:rPr lang="tr-TR" sz="2800" dirty="0" smtClean="0"/>
              <a:t>	O, sordu:</a:t>
            </a:r>
          </a:p>
          <a:p>
            <a:r>
              <a:rPr lang="tr-TR" sz="2800" dirty="0" smtClean="0"/>
              <a:t>	“Büyüdüğün zaman ne olmak istersin?”</a:t>
            </a:r>
          </a:p>
          <a:p>
            <a:r>
              <a:rPr lang="tr-TR" sz="2800" dirty="0" smtClean="0"/>
              <a:t>	Amcam tayyareciydi. Aklıma geldi:</a:t>
            </a:r>
          </a:p>
          <a:p>
            <a:r>
              <a:rPr lang="tr-TR" sz="2800" dirty="0" smtClean="0"/>
              <a:t>	“Tayyareci olacağım.” dedim.</a:t>
            </a:r>
          </a:p>
          <a:p>
            <a:r>
              <a:rPr lang="tr-TR" sz="2800" dirty="0" smtClean="0"/>
              <a:t>	Atatürk o zaman kulağıma eğilerek şu sözleri söyledi:</a:t>
            </a:r>
          </a:p>
          <a:p>
            <a:r>
              <a:rPr lang="tr-TR" sz="2800" dirty="0" smtClean="0"/>
              <a:t>	“Çocuğum... Sen tayyareci, mühendis, doktor ne olursan ol. Yeter ki oku, büyük adam ol! Söyle bakayım: Büyük adam olacağım de.”</a:t>
            </a:r>
          </a:p>
          <a:p>
            <a:r>
              <a:rPr lang="tr-TR" sz="2800" dirty="0" smtClean="0"/>
              <a:t>	Ben tekrar ettim:</a:t>
            </a:r>
          </a:p>
          <a:p>
            <a:r>
              <a:rPr lang="tr-TR" sz="2800" dirty="0" smtClean="0"/>
              <a:t>	“Büyük adam olacağım.”</a:t>
            </a:r>
          </a:p>
          <a:p>
            <a:r>
              <a:rPr lang="tr-TR" sz="2800" dirty="0" smtClean="0"/>
              <a:t>	“Aferin çocuğum...”</a:t>
            </a:r>
          </a:p>
          <a:p>
            <a:endParaRPr lang="tr-TR" sz="2800" dirty="0" smtClean="0"/>
          </a:p>
          <a:p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1"/>
          <p:cNvSpPr>
            <a:spLocks noChangeArrowheads="1"/>
          </p:cNvSpPr>
          <p:nvPr/>
        </p:nvSpPr>
        <p:spPr bwMode="auto">
          <a:xfrm>
            <a:off x="642910" y="1142984"/>
            <a:ext cx="850109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vantYeniPlain"/>
              </a:rPr>
              <a:t>		 </a:t>
            </a:r>
            <a:r>
              <a:rPr lang="tr-TR" sz="2800" dirty="0" smtClean="0"/>
              <a:t>Atatürk o gece hep benimle ilgilendi. Bilmem böyle ne kadar yanında kalmıştım. Bir aralık:</a:t>
            </a:r>
          </a:p>
          <a:p>
            <a:r>
              <a:rPr lang="tr-TR" sz="2800" dirty="0" smtClean="0"/>
              <a:t>“Dur!” dedi. “Sana bir hediye vereceğim.”</a:t>
            </a:r>
          </a:p>
          <a:p>
            <a:r>
              <a:rPr lang="tr-TR" sz="2800" dirty="0" smtClean="0"/>
              <a:t>Annemin:</a:t>
            </a:r>
          </a:p>
          <a:p>
            <a:r>
              <a:rPr lang="tr-TR" sz="2800" dirty="0" smtClean="0"/>
              <a:t>“Kimseden bir şey alma.” diyen tembihi aklıma geldi.</a:t>
            </a:r>
          </a:p>
          <a:p>
            <a:r>
              <a:rPr lang="tr-TR" sz="2800" dirty="0" smtClean="0"/>
              <a:t>“Teşekkür ederim, ben bir şey istemem, sonra annem kızar.” dedim.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643438" y="1714488"/>
            <a:ext cx="428628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ts val="600"/>
              </a:spcAft>
            </a:pPr>
            <a:r>
              <a:rPr lang="tr-TR" sz="2800" dirty="0" smtClean="0"/>
              <a:t>     Devlet büyüklerinden biriyle konuşma şansını yakalasanız, ona neler söylemek istersiniz?</a:t>
            </a:r>
            <a:endParaRPr kumimoji="0" lang="tr-TR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AvantYeniBold"/>
              <a:cs typeface="AvantYeniPlain"/>
            </a:endParaRPr>
          </a:p>
        </p:txBody>
      </p:sp>
      <p:pic>
        <p:nvPicPr>
          <p:cNvPr id="5" name="4 Resim" descr="turk_bayragi_1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142984"/>
            <a:ext cx="3810000" cy="5019675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643438" y="3643314"/>
            <a:ext cx="42862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ts val="600"/>
              </a:spcAft>
            </a:pPr>
            <a:r>
              <a:rPr lang="tr-TR" sz="2800" dirty="0" smtClean="0"/>
              <a:t>    O an neler hissedersiniz?</a:t>
            </a:r>
            <a:endParaRPr kumimoji="0" lang="tr-TR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AvantYeniBold"/>
              <a:cs typeface="AvantYeniPlain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143504" y="928670"/>
            <a:ext cx="2000264" cy="72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  <a:spcAft>
                <a:spcPts val="1000"/>
              </a:spcAft>
            </a:pPr>
            <a:r>
              <a:rPr lang="tr-TR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Hazırlık</a:t>
            </a:r>
            <a:endParaRPr lang="tr-TR" sz="3600" dirty="0" smtClean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Resim"/>
          <p:cNvPicPr/>
          <p:nvPr/>
        </p:nvPicPr>
        <p:blipFill>
          <a:blip r:embed="rId2"/>
          <a:srcRect l="3306" t="1665" r="7407" b="5094"/>
          <a:stretch>
            <a:fillRect/>
          </a:stretch>
        </p:blipFill>
        <p:spPr bwMode="auto">
          <a:xfrm>
            <a:off x="285720" y="785794"/>
            <a:ext cx="578647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5" name="Rectangle 1"/>
          <p:cNvSpPr>
            <a:spLocks noChangeArrowheads="1"/>
          </p:cNvSpPr>
          <p:nvPr/>
        </p:nvSpPr>
        <p:spPr bwMode="auto">
          <a:xfrm>
            <a:off x="4929190" y="500042"/>
            <a:ext cx="421481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r>
              <a:rPr lang="tr-TR" sz="2800" dirty="0" smtClean="0"/>
              <a:t>        Ben bunu söylerken          </a:t>
            </a:r>
          </a:p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r>
              <a:rPr lang="tr-TR" sz="2800" dirty="0" smtClean="0"/>
              <a:t>        Atatürk de elini    </a:t>
            </a:r>
          </a:p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r>
              <a:rPr lang="tr-TR" sz="2800" dirty="0" smtClean="0"/>
              <a:t>       cebine sokmuştu. </a:t>
            </a:r>
          </a:p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r>
              <a:rPr lang="tr-TR" sz="2800" dirty="0" smtClean="0"/>
              <a:t>       Oradan çıkardığı bir </a:t>
            </a:r>
          </a:p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r>
              <a:rPr lang="tr-TR" sz="2800" dirty="0" smtClean="0"/>
              <a:t>        saati, kordonundan       </a:t>
            </a:r>
          </a:p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r>
              <a:rPr lang="tr-TR" sz="2800" dirty="0" smtClean="0"/>
              <a:t>        tutarak boynuma  </a:t>
            </a:r>
          </a:p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r>
              <a:rPr lang="tr-TR" sz="2800" dirty="0" smtClean="0"/>
              <a:t>         geçirdi.</a:t>
            </a:r>
          </a:p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r>
              <a:rPr lang="tr-TR" sz="2800" dirty="0" smtClean="0"/>
              <a:t>         “İleride büyüdüğün </a:t>
            </a:r>
          </a:p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r>
              <a:rPr lang="tr-TR" sz="2800" dirty="0" smtClean="0"/>
              <a:t>        zaman kullanır, beni         </a:t>
            </a:r>
          </a:p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r>
              <a:rPr lang="tr-TR" sz="2800" dirty="0" smtClean="0"/>
              <a:t>        hatırlarsın.</a:t>
            </a:r>
          </a:p>
        </p:txBody>
      </p:sp>
      <p:sp>
        <p:nvSpPr>
          <p:cNvPr id="3" name="2 Dikdörtgen"/>
          <p:cNvSpPr/>
          <p:nvPr/>
        </p:nvSpPr>
        <p:spPr>
          <a:xfrm>
            <a:off x="6000760" y="5715017"/>
            <a:ext cx="25003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i="1" dirty="0" smtClean="0">
                <a:latin typeface="Calibri" pitchFamily="34" charset="0"/>
                <a:ea typeface="AvantYeniItalic"/>
                <a:cs typeface="AvantYeniItalic"/>
              </a:rPr>
              <a:t>Cemil SÖNMEZ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i="1" dirty="0" smtClean="0">
                <a:latin typeface="Calibri" pitchFamily="34" charset="0"/>
                <a:ea typeface="AvantYeniItalic"/>
                <a:cs typeface="AvantYeniItalic"/>
              </a:rPr>
              <a:t>Atatürk’te Çocuk Sevgisi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i="1" dirty="0" smtClean="0">
                <a:latin typeface="Calibri" pitchFamily="34" charset="0"/>
                <a:ea typeface="AvantYeniItalic"/>
                <a:cs typeface="AvantYeniItalic"/>
              </a:rPr>
              <a:t>(Düzenlenmiştir.)</a:t>
            </a:r>
            <a:endParaRPr lang="tr-TR" dirty="0" smtClean="0">
              <a:latin typeface="Calibri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00034" y="4786322"/>
            <a:ext cx="864396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2800" dirty="0" smtClean="0"/>
              <a:t>Bugünden sonra sen benim çocuğumsun, verdiğin sözü unutma... Çalışıp çabalayacak, büyük adam olacaksın...” Ayrılırken alnımdan öptü.</a:t>
            </a:r>
          </a:p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r>
              <a:rPr lang="tr-TR" sz="28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285720" y="285728"/>
            <a:ext cx="857256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Okuma</a:t>
            </a:r>
            <a:endParaRPr lang="tr-TR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pic>
        <p:nvPicPr>
          <p:cNvPr id="5" name="4 Resim" descr="cc1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3714752"/>
            <a:ext cx="3214710" cy="2965570"/>
          </a:xfrm>
          <a:prstGeom prst="rect">
            <a:avLst/>
          </a:prstGeom>
        </p:spPr>
      </p:pic>
      <p:sp>
        <p:nvSpPr>
          <p:cNvPr id="6" name="5 Metin kutusu"/>
          <p:cNvSpPr txBox="1"/>
          <p:nvPr/>
        </p:nvSpPr>
        <p:spPr>
          <a:xfrm>
            <a:off x="285720" y="1285860"/>
            <a:ext cx="8572560" cy="280076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	Tekrar okumanızı ve önemli bulduğunuz yerleri belirginleş-</a:t>
            </a:r>
            <a:r>
              <a:rPr lang="tr-TR" sz="4400" b="1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tirmenizi</a:t>
            </a:r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 ya da defterinize not almanızı istiyorum.</a:t>
            </a:r>
            <a:endParaRPr lang="tr-TR" sz="44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etin kutusu"/>
          <p:cNvSpPr txBox="1"/>
          <p:nvPr/>
        </p:nvSpPr>
        <p:spPr>
          <a:xfrm>
            <a:off x="285720" y="928670"/>
            <a:ext cx="8572560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3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	Metnin ikinci sayfasındaki görseli inceleyerek  metnin hangi bölümle-</a:t>
            </a:r>
            <a:r>
              <a:rPr lang="tr-TR" sz="3600" b="1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rinin</a:t>
            </a:r>
            <a:r>
              <a:rPr lang="tr-TR" sz="3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 bulunmadığını  söyleyiniz.</a:t>
            </a:r>
            <a:endParaRPr lang="tr-TR" sz="36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pic>
        <p:nvPicPr>
          <p:cNvPr id="8" name="7 Resim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676231"/>
            <a:ext cx="6480810" cy="4181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285720" y="285728"/>
            <a:ext cx="857256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Anlamını bilemediğimiz sözcükleri deftere yazalım.</a:t>
            </a:r>
            <a:endParaRPr lang="tr-TR" sz="4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85720" y="2643182"/>
            <a:ext cx="6858048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	Türkçe Sözlükten anlamını bulup yaz-</a:t>
            </a:r>
            <a:r>
              <a:rPr lang="tr-TR" sz="48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dıktan</a:t>
            </a:r>
            <a:r>
              <a:rPr lang="tr-TR" sz="4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 sonra cümle-  de kullanalım.</a:t>
            </a:r>
            <a:endParaRPr lang="tr-TR" sz="48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pic>
        <p:nvPicPr>
          <p:cNvPr id="5" name="4 Resim" descr="söz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2351" y="2504606"/>
            <a:ext cx="1967301" cy="3924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3428992" y="1142984"/>
            <a:ext cx="11430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C00000"/>
                </a:solidFill>
                <a:latin typeface="Calibri" pitchFamily="34" charset="0"/>
                <a:ea typeface="AvantYeniBold"/>
                <a:cs typeface="AvantYeniPlain"/>
              </a:rPr>
              <a:t>Yaver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643174" y="1928802"/>
            <a:ext cx="30718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C00000"/>
                </a:solidFill>
                <a:latin typeface="Calibri" pitchFamily="34" charset="0"/>
                <a:ea typeface="AvantYeniBold"/>
                <a:cs typeface="AvantYeniPlain"/>
              </a:rPr>
              <a:t>Huzuruna çıkmak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vantYeniBold"/>
              <a:cs typeface="AvantYeniPlain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357554" y="2714620"/>
            <a:ext cx="13573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C00000"/>
                </a:solidFill>
                <a:latin typeface="Calibri" pitchFamily="34" charset="0"/>
                <a:ea typeface="AvantYeniBold"/>
                <a:cs typeface="AvantYeniPlain"/>
              </a:rPr>
              <a:t>Tayyare </a:t>
            </a:r>
            <a:endParaRPr kumimoji="0" lang="tr-TR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AvantYeniBold"/>
              <a:cs typeface="AvantYeniPlain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286116" y="3714752"/>
            <a:ext cx="16430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C00000"/>
                </a:solidFill>
                <a:latin typeface="Calibri" pitchFamily="34" charset="0"/>
                <a:ea typeface="AvantYeniBold"/>
                <a:cs typeface="AvantYeniPlain"/>
              </a:rPr>
              <a:t>Tayyareci</a:t>
            </a:r>
            <a:endParaRPr kumimoji="0" lang="tr-TR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AvantYeniBold"/>
              <a:cs typeface="AvantYeniPlain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357554" y="4500570"/>
            <a:ext cx="15716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2800" b="1" dirty="0" smtClean="0">
                <a:solidFill>
                  <a:srgbClr val="C00000"/>
                </a:solidFill>
                <a:latin typeface="Calibri" pitchFamily="34" charset="0"/>
                <a:ea typeface="AvantYeniBold"/>
                <a:cs typeface="AvantYeniPlain"/>
              </a:rPr>
              <a:t>Tembih </a:t>
            </a:r>
            <a:endParaRPr lang="tr-TR" sz="2800" dirty="0" smtClean="0">
              <a:latin typeface="Calibri" pitchFamily="34" charset="0"/>
              <a:ea typeface="AvantYeniBold"/>
              <a:cs typeface="AvantYeniPla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5" grpId="0"/>
      <p:bldP spid="7" grpId="0"/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14678" y="714356"/>
            <a:ext cx="1428760" cy="5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214245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3200" b="0" u="none" strike="noStrike" cap="none" normalizeH="0" baseline="0" dirty="0" smtClean="0">
                <a:ln>
                  <a:noFill/>
                </a:ln>
                <a:solidFill>
                  <a:srgbClr val="A9A9A9"/>
                </a:solidFill>
                <a:effectLst/>
                <a:latin typeface="Calibri" pitchFamily="34" charset="0"/>
              </a:rPr>
              <a:t> </a:t>
            </a:r>
            <a:r>
              <a:rPr lang="tr-TR" sz="3200" b="1" dirty="0" smtClean="0">
                <a:solidFill>
                  <a:srgbClr val="C00000"/>
                </a:solidFill>
                <a:latin typeface="Calibri" pitchFamily="34" charset="0"/>
              </a:rPr>
              <a:t>Yaver</a:t>
            </a:r>
            <a:r>
              <a:rPr kumimoji="0" lang="tr-TR" sz="32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 :</a:t>
            </a:r>
            <a:endParaRPr kumimoji="0" lang="tr-TR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643174" y="3500438"/>
            <a:ext cx="335758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AvantYeniBold"/>
                <a:cs typeface="AvantYeniPlain"/>
              </a:rPr>
              <a:t>Huzuruna çıkmak: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vantYeniBold"/>
              <a:cs typeface="AvantYeniPlain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00034" y="1285860"/>
            <a:ext cx="8643966" cy="19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214245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Calibri" pitchFamily="34" charset="0"/>
              </a:rPr>
              <a:t>	Devlet ve hükümet başkanlarının, yüksek rütbeli komutanların yanında bulunan, onların emirlerini yazmak ve gerekli yerlere bildirmekle görevli subay.</a:t>
            </a:r>
            <a:endParaRPr kumimoji="0" lang="tr-TR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714348" y="4000504"/>
            <a:ext cx="750099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Calibri" pitchFamily="34" charset="0"/>
                <a:ea typeface="AvantYeniBold"/>
                <a:cs typeface="AvantYeniPlain"/>
              </a:rPr>
              <a:t>	Bir kişinin karşısına çıkmak. Yüksek makama kabul edilip, ziyaret amacıyla görüşmeye gitmek.</a:t>
            </a:r>
            <a:endParaRPr kumimoji="0" lang="tr-TR" sz="320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ea typeface="AvantYeniBold"/>
              <a:cs typeface="AvantYeniPla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928662" y="2214554"/>
            <a:ext cx="192882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3200" b="1" dirty="0" smtClean="0">
                <a:solidFill>
                  <a:srgbClr val="C00000"/>
                </a:solidFill>
                <a:latin typeface="Calibri" pitchFamily="34" charset="0"/>
                <a:ea typeface="AvantYeniBold"/>
                <a:cs typeface="AvantYeniPlain"/>
              </a:rPr>
              <a:t>Tayyareci: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AvantYeniBold"/>
              <a:cs typeface="AvantYeniPlain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571736" y="3500438"/>
            <a:ext cx="657229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r-TR" sz="2800" dirty="0" smtClean="0"/>
              <a:t>Uyarma, uyarı.</a:t>
            </a:r>
            <a:endParaRPr lang="tr-TR" sz="2800" dirty="0" smtClean="0">
              <a:latin typeface="Calibri" pitchFamily="34" charset="0"/>
              <a:ea typeface="AvantYeniBold"/>
              <a:cs typeface="AvantYeniPlain"/>
            </a:endParaRPr>
          </a:p>
          <a:p>
            <a:r>
              <a:rPr lang="tr-TR" sz="2800" dirty="0" smtClean="0"/>
              <a:t>Bir şeyin belli biçimde ve yolda yapılmasını söyleme, bunu üsteleyerek hatırlatma, </a:t>
            </a: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2857488" y="2143116"/>
            <a:ext cx="11430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latin typeface="Calibri" pitchFamily="34" charset="0"/>
                <a:ea typeface="AvantYeniBold"/>
                <a:cs typeface="AvantYeniPlain"/>
              </a:rPr>
              <a:t>Pilot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AvantYeniBold"/>
              <a:cs typeface="AvantYeniPlain"/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1000100" y="3500438"/>
            <a:ext cx="15716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AvantYeniBold"/>
                <a:cs typeface="AvantYeniPlain"/>
              </a:rPr>
              <a:t>Tembih:</a:t>
            </a:r>
            <a:endParaRPr lang="tr-TR" sz="3200" dirty="0" smtClean="0">
              <a:latin typeface="Calibri" pitchFamily="34" charset="0"/>
              <a:ea typeface="AvantYeniBold"/>
              <a:cs typeface="AvantYeniPlain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928662" y="1071546"/>
            <a:ext cx="20002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AvantYeniBold"/>
                <a:cs typeface="AvantYeniPlain"/>
              </a:rPr>
              <a:t>Tayyare: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643174" y="1071546"/>
            <a:ext cx="121444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/>
              <a:t>Uçak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AvantYeniBold"/>
              <a:cs typeface="AvantYeniPla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0" grpId="0"/>
      <p:bldP spid="21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Resim" descr="adsız1+.JPG"/>
          <p:cNvPicPr>
            <a:picLocks noChangeAspect="1"/>
          </p:cNvPicPr>
          <p:nvPr/>
        </p:nvPicPr>
        <p:blipFill>
          <a:blip r:embed="rId2"/>
          <a:srcRect b="43529"/>
          <a:stretch>
            <a:fillRect/>
          </a:stretch>
        </p:blipFill>
        <p:spPr>
          <a:xfrm>
            <a:off x="185289" y="857232"/>
            <a:ext cx="8958711" cy="4211422"/>
          </a:xfrm>
          <a:prstGeom prst="rect">
            <a:avLst/>
          </a:prstGeom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57224" y="2071678"/>
            <a:ext cx="7429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dirty="0" smtClean="0">
                <a:solidFill>
                  <a:srgbClr val="C00000"/>
                </a:solidFill>
                <a:latin typeface="Calibri" pitchFamily="34" charset="0"/>
                <a:ea typeface="AvantYeniBold"/>
                <a:cs typeface="AvantYeniPlain"/>
              </a:rPr>
              <a:t> </a:t>
            </a:r>
            <a:r>
              <a:rPr lang="tr-TR" sz="2400" dirty="0" smtClean="0">
                <a:latin typeface="Calibri" pitchFamily="34" charset="0"/>
                <a:ea typeface="AvantYeniBold"/>
                <a:cs typeface="AvantYeniPlain"/>
              </a:rPr>
              <a:t>Altan’ı gece yarısında </a:t>
            </a:r>
            <a:r>
              <a:rPr lang="tr-TR" sz="2400" b="1" dirty="0" smtClean="0">
                <a:solidFill>
                  <a:srgbClr val="C00000"/>
                </a:solidFill>
                <a:latin typeface="Calibri" pitchFamily="34" charset="0"/>
                <a:ea typeface="AvantYeniBold"/>
                <a:cs typeface="AvantYeniPlain"/>
              </a:rPr>
              <a:t>ağabeyi </a:t>
            </a:r>
            <a:r>
              <a:rPr lang="tr-TR" sz="2400" b="1" dirty="0" err="1" smtClean="0">
                <a:solidFill>
                  <a:srgbClr val="C00000"/>
                </a:solidFill>
                <a:latin typeface="Calibri" pitchFamily="34" charset="0"/>
                <a:ea typeface="AvantYeniBold"/>
                <a:cs typeface="AvantYeniPlain"/>
              </a:rPr>
              <a:t>Etem</a:t>
            </a:r>
            <a:r>
              <a:rPr lang="tr-TR" sz="2400" b="1" dirty="0" smtClean="0">
                <a:solidFill>
                  <a:srgbClr val="C00000"/>
                </a:solidFill>
                <a:latin typeface="Calibri" pitchFamily="34" charset="0"/>
                <a:ea typeface="AvantYeniBold"/>
                <a:cs typeface="AvantYeniPlain"/>
              </a:rPr>
              <a:t> </a:t>
            </a:r>
            <a:r>
              <a:rPr lang="tr-TR" sz="2400" dirty="0" smtClean="0">
                <a:latin typeface="Calibri" pitchFamily="34" charset="0"/>
                <a:ea typeface="AvantYeniBold"/>
                <a:cs typeface="AvantYeniPlain"/>
              </a:rPr>
              <a:t>uyandırıyor.</a:t>
            </a:r>
            <a:endParaRPr kumimoji="0" lang="tr-TR" sz="2400" i="0" u="none" strike="noStrike" cap="none" normalizeH="0" baseline="0" dirty="0" smtClean="0">
              <a:ln>
                <a:noFill/>
              </a:ln>
              <a:latin typeface="Calibri" pitchFamily="34" charset="0"/>
              <a:ea typeface="AvantYeniBold"/>
              <a:cs typeface="AvantYeniPlain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071670" y="3286124"/>
            <a:ext cx="57864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dirty="0" smtClean="0">
                <a:solidFill>
                  <a:srgbClr val="C00000"/>
                </a:solidFill>
                <a:latin typeface="Calibri" pitchFamily="34" charset="0"/>
                <a:ea typeface="AvantYeniBold"/>
                <a:cs typeface="AvantYeniPlain"/>
              </a:rPr>
              <a:t> </a:t>
            </a:r>
            <a:r>
              <a:rPr lang="tr-TR" sz="2400" dirty="0" smtClean="0">
                <a:latin typeface="Calibri" pitchFamily="34" charset="0"/>
                <a:ea typeface="AvantYeniBold"/>
                <a:cs typeface="AvantYeniPlain"/>
              </a:rPr>
              <a:t>Altan </a:t>
            </a:r>
            <a:r>
              <a:rPr lang="tr-TR" sz="2400" b="1" dirty="0" smtClean="0">
                <a:solidFill>
                  <a:srgbClr val="C00000"/>
                </a:solidFill>
                <a:latin typeface="Calibri" pitchFamily="34" charset="0"/>
                <a:ea typeface="AvantYeniBold"/>
                <a:cs typeface="AvantYeniPlain"/>
              </a:rPr>
              <a:t>Atatürk’ü görmesi için </a:t>
            </a:r>
            <a:r>
              <a:rPr lang="tr-TR" sz="2400" dirty="0" smtClean="0">
                <a:latin typeface="Calibri" pitchFamily="34" charset="0"/>
                <a:ea typeface="AvantYeniBold"/>
                <a:cs typeface="AvantYeniPlain"/>
              </a:rPr>
              <a:t>uyandırılıyor.</a:t>
            </a:r>
            <a:endParaRPr kumimoji="0" lang="tr-TR" sz="2400" i="0" u="none" strike="noStrike" cap="none" normalizeH="0" baseline="0" dirty="0" smtClean="0">
              <a:ln>
                <a:noFill/>
              </a:ln>
              <a:latin typeface="Calibri" pitchFamily="34" charset="0"/>
              <a:ea typeface="AvantYeniBold"/>
              <a:cs typeface="AvantYeniPlain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500166" y="4429132"/>
            <a:ext cx="57864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dirty="0" smtClean="0">
                <a:solidFill>
                  <a:srgbClr val="C00000"/>
                </a:solidFill>
                <a:latin typeface="Calibri" pitchFamily="34" charset="0"/>
                <a:ea typeface="AvantYeniBold"/>
                <a:cs typeface="AvantYeniPlain"/>
              </a:rPr>
              <a:t> </a:t>
            </a:r>
            <a:r>
              <a:rPr lang="tr-TR" sz="2400" dirty="0" smtClean="0">
                <a:latin typeface="Calibri" pitchFamily="34" charset="0"/>
                <a:ea typeface="AvantYeniBold"/>
                <a:cs typeface="AvantYeniPlain"/>
              </a:rPr>
              <a:t>Altan Atatürk’ü</a:t>
            </a:r>
            <a:r>
              <a:rPr lang="tr-TR" sz="2400" b="1" dirty="0" smtClean="0">
                <a:solidFill>
                  <a:srgbClr val="C00000"/>
                </a:solidFill>
                <a:latin typeface="Calibri" pitchFamily="34" charset="0"/>
                <a:ea typeface="AvantYeniBold"/>
                <a:cs typeface="AvantYeniPlain"/>
              </a:rPr>
              <a:t> Park Otel’de </a:t>
            </a:r>
            <a:r>
              <a:rPr lang="tr-TR" sz="2400" dirty="0" smtClean="0">
                <a:latin typeface="Calibri" pitchFamily="34" charset="0"/>
                <a:ea typeface="AvantYeniBold"/>
                <a:cs typeface="AvantYeniPlain"/>
              </a:rPr>
              <a:t>görüyor.</a:t>
            </a:r>
            <a:endParaRPr kumimoji="0" lang="tr-TR" sz="2400" i="0" u="none" strike="noStrike" cap="none" normalizeH="0" baseline="0" dirty="0" smtClean="0">
              <a:ln>
                <a:noFill/>
              </a:ln>
              <a:latin typeface="Calibri" pitchFamily="34" charset="0"/>
              <a:ea typeface="AvantYeniBold"/>
              <a:cs typeface="AvantYeniPla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Resim" descr="adsız1+.JPG"/>
          <p:cNvPicPr>
            <a:picLocks noChangeAspect="1"/>
          </p:cNvPicPr>
          <p:nvPr/>
        </p:nvPicPr>
        <p:blipFill>
          <a:blip r:embed="rId2"/>
          <a:srcRect l="3969" t="55318"/>
          <a:stretch>
            <a:fillRect/>
          </a:stretch>
        </p:blipFill>
        <p:spPr>
          <a:xfrm>
            <a:off x="0" y="785794"/>
            <a:ext cx="8484095" cy="3286148"/>
          </a:xfrm>
          <a:prstGeom prst="rect">
            <a:avLst/>
          </a:prstGeom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14348" y="1312119"/>
            <a:ext cx="81439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dirty="0" smtClean="0">
                <a:solidFill>
                  <a:srgbClr val="C00000"/>
                </a:solidFill>
                <a:latin typeface="Calibri" pitchFamily="34" charset="0"/>
                <a:ea typeface="AvantYeniBold"/>
                <a:cs typeface="AvantYeniPlain"/>
              </a:rPr>
              <a:t>     </a:t>
            </a:r>
            <a:r>
              <a:rPr lang="tr-TR" sz="2400" dirty="0" smtClean="0">
                <a:latin typeface="Calibri" pitchFamily="34" charset="0"/>
                <a:ea typeface="AvantYeniBold"/>
                <a:cs typeface="AvantYeniPlain"/>
              </a:rPr>
              <a:t>Bu olay </a:t>
            </a:r>
            <a:r>
              <a:rPr lang="tr-TR" sz="2400" b="1" dirty="0" smtClean="0">
                <a:solidFill>
                  <a:srgbClr val="C00000"/>
                </a:solidFill>
              </a:rPr>
              <a:t>1937 (bin dokuz yüz otuz yedi) yılının haziran ayında </a:t>
            </a:r>
            <a:r>
              <a:rPr lang="tr-TR" sz="2400" dirty="0" smtClean="0"/>
              <a:t>oluyor.</a:t>
            </a:r>
            <a:endParaRPr kumimoji="0" lang="tr-TR" sz="2400" i="0" u="none" strike="noStrike" cap="none" normalizeH="0" baseline="0" dirty="0" smtClean="0">
              <a:ln>
                <a:noFill/>
              </a:ln>
              <a:latin typeface="Calibri" pitchFamily="34" charset="0"/>
              <a:ea typeface="AvantYeniBold"/>
              <a:cs typeface="AvantYeniPlain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14348" y="2357430"/>
            <a:ext cx="52864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dirty="0" smtClean="0">
                <a:solidFill>
                  <a:srgbClr val="C00000"/>
                </a:solidFill>
                <a:latin typeface="Calibri" pitchFamily="34" charset="0"/>
                <a:ea typeface="AvantYeniBold"/>
                <a:cs typeface="AvantYeniPlain"/>
              </a:rPr>
              <a:t>     </a:t>
            </a:r>
            <a:r>
              <a:rPr lang="tr-TR" sz="2400" dirty="0" smtClean="0">
                <a:latin typeface="Calibri" pitchFamily="34" charset="0"/>
                <a:ea typeface="AvantYeniBold"/>
                <a:cs typeface="AvantYeniPlain"/>
              </a:rPr>
              <a:t>Atatürk, Altan’a  </a:t>
            </a:r>
            <a:r>
              <a:rPr lang="tr-TR" sz="2400" b="1" dirty="0" smtClean="0">
                <a:solidFill>
                  <a:srgbClr val="C00000"/>
                </a:solidFill>
              </a:rPr>
              <a:t>saat </a:t>
            </a:r>
            <a:r>
              <a:rPr lang="tr-TR" sz="2400" dirty="0" smtClean="0"/>
              <a:t>hediye ediyor.</a:t>
            </a:r>
            <a:endParaRPr kumimoji="0" lang="tr-TR" sz="2400" i="0" u="none" strike="noStrike" cap="none" normalizeH="0" baseline="0" dirty="0" smtClean="0">
              <a:ln>
                <a:noFill/>
              </a:ln>
              <a:latin typeface="Calibri" pitchFamily="34" charset="0"/>
              <a:ea typeface="AvantYeniBold"/>
              <a:cs typeface="AvantYeniPlain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357290" y="3467401"/>
            <a:ext cx="60007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r-TR" sz="2400" b="1" dirty="0" smtClean="0">
                <a:solidFill>
                  <a:srgbClr val="C00000"/>
                </a:solidFill>
                <a:latin typeface="Calibri" pitchFamily="34" charset="0"/>
                <a:ea typeface="AvantYeniBold"/>
                <a:cs typeface="AvantYeniPlain"/>
              </a:rPr>
              <a:t>     </a:t>
            </a:r>
            <a:r>
              <a:rPr lang="tr-TR" sz="2400" dirty="0" smtClean="0">
                <a:latin typeface="Calibri" pitchFamily="34" charset="0"/>
                <a:ea typeface="AvantYeniBold"/>
                <a:cs typeface="AvantYeniPlain"/>
              </a:rPr>
              <a:t>Altan Atatürk’ü, annesinin kucağındayken görüyor.</a:t>
            </a:r>
            <a:endParaRPr kumimoji="0" lang="tr-TR" sz="2400" i="0" u="none" strike="noStrike" cap="none" normalizeH="0" baseline="0" dirty="0" smtClean="0">
              <a:ln>
                <a:noFill/>
              </a:ln>
              <a:latin typeface="Calibri" pitchFamily="34" charset="0"/>
              <a:ea typeface="AvantYeniBold"/>
              <a:cs typeface="AvantYeniPla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adsız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928670"/>
            <a:ext cx="7931678" cy="476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etin kutusu"/>
          <p:cNvSpPr txBox="1"/>
          <p:nvPr/>
        </p:nvSpPr>
        <p:spPr>
          <a:xfrm>
            <a:off x="3643306" y="785794"/>
            <a:ext cx="4643470" cy="513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4000"/>
              </a:lnSpc>
            </a:pPr>
            <a:r>
              <a:rPr lang="tr-TR" sz="2400" dirty="0" smtClean="0">
                <a:latin typeface="ALFABET98" pitchFamily="2" charset="0"/>
              </a:rPr>
              <a:t>Çalışma Kitabı Sayfa 41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r="23685" b="709"/>
          <a:stretch>
            <a:fillRect/>
          </a:stretch>
        </p:blipFill>
        <p:spPr bwMode="auto">
          <a:xfrm>
            <a:off x="397084" y="1428736"/>
            <a:ext cx="667524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357950" y="2357430"/>
            <a:ext cx="27860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ts val="600"/>
              </a:spcAft>
            </a:pPr>
            <a:r>
              <a:rPr lang="tr-TR" sz="2800" b="1" dirty="0" smtClean="0">
                <a:solidFill>
                  <a:srgbClr val="FF0000"/>
                </a:solidFill>
              </a:rPr>
              <a:t> Mustafa Kemal ATATÜRK</a:t>
            </a:r>
            <a:endParaRPr kumimoji="0" lang="tr-TR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AvantYeniBold"/>
              <a:cs typeface="AvantYeniPla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28662" y="1500174"/>
            <a:ext cx="735811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Yazılarımızda noktalama işaretlerini neden kullanırız?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28662" y="2143116"/>
            <a:ext cx="73581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Daha önce hiç hediye aldınız mı?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00100" y="2214554"/>
            <a:ext cx="735811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Ne zaman hediye aldınız? O gün sizin için özel bir gün müydü?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00100" y="2214554"/>
            <a:ext cx="73581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</a:t>
            </a:r>
            <a:r>
              <a:rPr lang="tr-TR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Hediyeyi aldığınızda neler hissettiniz?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28662" y="2214554"/>
            <a:ext cx="735811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Altan’ın yerinde siz olsaydınız neler hissederdiniz?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1025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00100" y="1643050"/>
            <a:ext cx="73581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İnsanlığa hizmet etmek ne demektir?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000100" y="2571744"/>
            <a:ext cx="73581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İnsanlığa nasıl hizmet edilir?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000100" y="3429000"/>
            <a:ext cx="735811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İnsanlığa hizmet etmiş kişiler kimlerdir?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1025" grpId="1"/>
      <p:bldP spid="6" grpId="0"/>
      <p:bldP spid="6" grpId="1"/>
      <p:bldP spid="7" grpId="0"/>
      <p:bldP spid="7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071538" y="1857364"/>
            <a:ext cx="735811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tr-TR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İ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nsanlığa hizmet etmiş kişilerden biride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ATATÜRK’tür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85786" y="3286124"/>
            <a:ext cx="735811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Atatürk, insanlığa ne gibi hizmetlerde bulunmuş olabilir?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Metin kutusu"/>
          <p:cNvSpPr txBox="1"/>
          <p:nvPr/>
        </p:nvSpPr>
        <p:spPr>
          <a:xfrm>
            <a:off x="928662" y="1357298"/>
            <a:ext cx="7215238" cy="1215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  Atatürk’ün bir önder olarak diğer insanlardan farklı yanları nelerdir?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928662" y="1928802"/>
            <a:ext cx="7215238" cy="1776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 Bir amacı gerçekleştirmek için çalışan birisiyle, herhangi bir amacı olmayan bir kişiyi kıyaslayın.</a:t>
            </a:r>
          </a:p>
        </p:txBody>
      </p:sp>
      <p:sp>
        <p:nvSpPr>
          <p:cNvPr id="3" name="2 Metin kutusu"/>
          <p:cNvSpPr txBox="1"/>
          <p:nvPr/>
        </p:nvSpPr>
        <p:spPr>
          <a:xfrm>
            <a:off x="1142976" y="2214554"/>
            <a:ext cx="7215238" cy="1215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 Bu kişilerden hangisi başarılı olur? Neden?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1142976" y="2500306"/>
            <a:ext cx="7215238" cy="653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Bundan nasıl bir sonuç çıkarırız?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642910" y="1928802"/>
            <a:ext cx="78581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tr-TR" sz="5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AMAÇ BELİRLEMEK BAŞARIYI ARTTIRIR.</a:t>
            </a:r>
            <a:endParaRPr lang="tr-TR" sz="54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6 Resim" descr="450763-3-4-b5b5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3571876"/>
            <a:ext cx="3171825" cy="2286000"/>
          </a:xfrm>
          <a:prstGeom prst="rect">
            <a:avLst/>
          </a:prstGeom>
        </p:spPr>
      </p:pic>
      <p:pic>
        <p:nvPicPr>
          <p:cNvPr id="8" name="13 - ÇOK ÇALIŞKAN OLMAL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214546" y="471488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802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3" grpId="0"/>
      <p:bldP spid="3" grpId="1"/>
      <p:bldP spid="4" grpId="0"/>
      <p:bldP spid="4" grpId="1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img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297" y="801973"/>
            <a:ext cx="7005406" cy="5254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654167"/>
          </a:xfrm>
          <a:prstGeom prst="rect">
            <a:avLst/>
          </a:prstGeom>
        </p:spPr>
      </p:pic>
      <p:pic>
        <p:nvPicPr>
          <p:cNvPr id="4" name="3 Resim" descr="slide_1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15 - GÖREVİNİ YAPMIŞS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286644" y="44291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005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Resim" descr="hedef-belirleme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450763-3-4-b5b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1571612"/>
            <a:ext cx="3171825" cy="2286000"/>
          </a:xfrm>
          <a:prstGeom prst="rect">
            <a:avLst/>
          </a:prstGeom>
        </p:spPr>
      </p:pic>
      <p:sp>
        <p:nvSpPr>
          <p:cNvPr id="4" name="3 Metin kutusu"/>
          <p:cNvSpPr txBox="1"/>
          <p:nvPr/>
        </p:nvSpPr>
        <p:spPr>
          <a:xfrm>
            <a:off x="642910" y="1785926"/>
            <a:ext cx="5643602" cy="1776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	Kendini nasıl görüyorsun?</a:t>
            </a:r>
          </a:p>
          <a:p>
            <a:pPr lvl="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	Mantıklı mı, duygusal mı, aranan mı, sevilen biri mi?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1643042" y="2428868"/>
            <a:ext cx="3429024" cy="653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 Amacın nedir?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1000100" y="1428736"/>
            <a:ext cx="5357850" cy="2337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  Kendi geleceğini nasıl görüyorsun?</a:t>
            </a:r>
          </a:p>
          <a:p>
            <a:pPr lvl="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  On yıl sonra nasıl bir yaşam istiyorsun?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571472" y="2428868"/>
            <a:ext cx="5643602" cy="653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Hangi mesleğe ilgi duyuyorsun?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t="3125"/>
          <a:stretch>
            <a:fillRect/>
          </a:stretch>
        </p:blipFill>
        <p:spPr bwMode="auto">
          <a:xfrm>
            <a:off x="254752" y="2000240"/>
            <a:ext cx="860352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3643306" y="1500174"/>
            <a:ext cx="4643470" cy="56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4000"/>
              </a:lnSpc>
            </a:pPr>
            <a:r>
              <a:rPr lang="tr-TR" sz="2800" dirty="0" smtClean="0">
                <a:latin typeface="ALFABET98" pitchFamily="2" charset="0"/>
              </a:rPr>
              <a:t>Çalışma Kitabı Sayfa 41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adsız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071546"/>
            <a:ext cx="8197485" cy="4371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3286116" y="1857364"/>
            <a:ext cx="4643470" cy="653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4000"/>
              </a:lnSpc>
            </a:pPr>
            <a:r>
              <a:rPr lang="tr-TR" sz="3200" dirty="0" smtClean="0">
                <a:latin typeface="ALFABET98" pitchFamily="2" charset="0"/>
              </a:rPr>
              <a:t>Çalışma Kitabı Sayfa 43</a:t>
            </a:r>
          </a:p>
        </p:txBody>
      </p:sp>
      <p:pic>
        <p:nvPicPr>
          <p:cNvPr id="4" name="3 Resim" descr="adsız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257300"/>
            <a:ext cx="719137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3286116" y="1857364"/>
            <a:ext cx="4643470" cy="653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4000"/>
              </a:lnSpc>
            </a:pPr>
            <a:r>
              <a:rPr lang="tr-TR" sz="3200" dirty="0" smtClean="0">
                <a:latin typeface="ALFABET98" pitchFamily="2" charset="0"/>
              </a:rPr>
              <a:t>Çalışma Kitabı Sayfa 43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2524125"/>
            <a:ext cx="72009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643042" y="2214554"/>
            <a:ext cx="5929354" cy="653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Atatürk Altan’a neyi öğütlemiş?</a:t>
            </a:r>
          </a:p>
        </p:txBody>
      </p:sp>
      <p:sp>
        <p:nvSpPr>
          <p:cNvPr id="3" name="2 Metin kutusu"/>
          <p:cNvSpPr txBox="1"/>
          <p:nvPr/>
        </p:nvSpPr>
        <p:spPr>
          <a:xfrm>
            <a:off x="1071538" y="1928802"/>
            <a:ext cx="7000924" cy="2899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  Bildiğiniz </a:t>
            </a:r>
            <a:r>
              <a:rPr lang="tr-TR" sz="3200" b="1" dirty="0" smtClean="0">
                <a:solidFill>
                  <a:srgbClr val="FF0000"/>
                </a:solidFill>
                <a:latin typeface="ALFABET98" pitchFamily="2" charset="0"/>
              </a:rPr>
              <a:t>eş anlamlı</a:t>
            </a:r>
            <a:r>
              <a:rPr lang="tr-TR" sz="3200" dirty="0" smtClean="0">
                <a:latin typeface="ALFABET98" pitchFamily="2" charset="0"/>
              </a:rPr>
              <a:t> kelimeleri üç dakika içinde verdiğim kağıtlara listelemenizi istiyorum.</a:t>
            </a:r>
          </a:p>
          <a:p>
            <a:pPr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  En çok eş anlamlı bulan grup birinci olacak.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Başlık"/>
          <p:cNvSpPr>
            <a:spLocks noGrp="1"/>
          </p:cNvSpPr>
          <p:nvPr>
            <p:ph type="title"/>
          </p:nvPr>
        </p:nvSpPr>
        <p:spPr>
          <a:xfrm>
            <a:off x="2000232" y="285728"/>
            <a:ext cx="5143536" cy="1143000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C00000"/>
                </a:solidFill>
              </a:rPr>
              <a:t>SUNU KONULARI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857224" y="1500174"/>
            <a:ext cx="6072230" cy="653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4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tr-TR" sz="3200" dirty="0" smtClean="0">
                <a:latin typeface="ALFABET98" pitchFamily="2" charset="0"/>
              </a:rPr>
              <a:t>    Büyük adam ne demektir?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857224" y="2643182"/>
            <a:ext cx="6643734" cy="653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4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tr-TR" sz="3200" dirty="0" smtClean="0">
                <a:latin typeface="ALFABET98" pitchFamily="2" charset="0"/>
              </a:rPr>
              <a:t>    Devlet büyüklerimiz kimlerdir?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857224" y="3857628"/>
            <a:ext cx="4500594" cy="653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4000"/>
              </a:lnSpc>
              <a:buClr>
                <a:srgbClr val="C00000"/>
              </a:buClr>
              <a:buFont typeface="Wingdings" pitchFamily="2" charset="2"/>
              <a:buChar char="v"/>
            </a:pPr>
            <a:r>
              <a:rPr lang="tr-TR" sz="3200" dirty="0" smtClean="0">
                <a:latin typeface="ALFABET98" pitchFamily="2" charset="0"/>
              </a:rPr>
              <a:t>    Ben ne olacağım?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642910" y="1928802"/>
            <a:ext cx="7643866" cy="1197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Seçtiğiniz konuyu </a:t>
            </a:r>
            <a:r>
              <a:rPr lang="tr-TR" sz="3200" dirty="0" smtClean="0">
                <a:solidFill>
                  <a:srgbClr val="C00000"/>
                </a:solidFill>
                <a:latin typeface="ALFABET98" pitchFamily="2" charset="0"/>
              </a:rPr>
              <a:t>ş</a:t>
            </a:r>
            <a:r>
              <a:rPr lang="da-DK" sz="3200" dirty="0" smtClean="0">
                <a:solidFill>
                  <a:srgbClr val="C00000"/>
                </a:solidFill>
                <a:latin typeface="ALFABET98" pitchFamily="2" charset="0"/>
              </a:rPr>
              <a:t>iir</a:t>
            </a:r>
            <a:r>
              <a:rPr lang="tr-TR" sz="3200" dirty="0" smtClean="0">
                <a:solidFill>
                  <a:srgbClr val="C00000"/>
                </a:solidFill>
                <a:latin typeface="ALFABET98" pitchFamily="2" charset="0"/>
              </a:rPr>
              <a:t> </a:t>
            </a:r>
            <a:r>
              <a:rPr lang="tr-TR" sz="3200" dirty="0" smtClean="0">
                <a:latin typeface="ALFABET98" pitchFamily="2" charset="0"/>
              </a:rPr>
              <a:t>mi</a:t>
            </a:r>
            <a:r>
              <a:rPr lang="da-DK" sz="3200" dirty="0" smtClean="0">
                <a:latin typeface="ALFABET98" pitchFamily="2" charset="0"/>
              </a:rPr>
              <a:t>,</a:t>
            </a:r>
            <a:r>
              <a:rPr lang="tr-TR" sz="3200" dirty="0" smtClean="0">
                <a:latin typeface="ALFABET98" pitchFamily="2" charset="0"/>
              </a:rPr>
              <a:t> </a:t>
            </a:r>
            <a:r>
              <a:rPr lang="da-DK" sz="3200" dirty="0" smtClean="0">
                <a:solidFill>
                  <a:srgbClr val="C00000"/>
                </a:solidFill>
                <a:latin typeface="ALFABET98" pitchFamily="2" charset="0"/>
              </a:rPr>
              <a:t>hikay</a:t>
            </a:r>
            <a:r>
              <a:rPr lang="da-DK" sz="3200" dirty="0" smtClean="0">
                <a:latin typeface="ALFABET98" pitchFamily="2" charset="0"/>
              </a:rPr>
              <a:t>e</a:t>
            </a:r>
            <a:r>
              <a:rPr lang="tr-TR" sz="3200" dirty="0" smtClean="0">
                <a:latin typeface="ALFABET98" pitchFamily="2" charset="0"/>
              </a:rPr>
              <a:t> mi</a:t>
            </a:r>
            <a:r>
              <a:rPr lang="da-DK" sz="3200" dirty="0" smtClean="0">
                <a:latin typeface="ALFABET98" pitchFamily="2" charset="0"/>
              </a:rPr>
              <a:t>,</a:t>
            </a:r>
            <a:r>
              <a:rPr lang="tr-TR" sz="3200" dirty="0" smtClean="0">
                <a:latin typeface="ALFABET98" pitchFamily="2" charset="0"/>
              </a:rPr>
              <a:t> </a:t>
            </a:r>
            <a:r>
              <a:rPr lang="da-DK" sz="3200" dirty="0" smtClean="0">
                <a:solidFill>
                  <a:srgbClr val="C00000"/>
                </a:solidFill>
                <a:latin typeface="ALFABET98" pitchFamily="2" charset="0"/>
              </a:rPr>
              <a:t>masal</a:t>
            </a:r>
            <a:r>
              <a:rPr lang="tr-TR" sz="3200" dirty="0" smtClean="0">
                <a:latin typeface="ALFABET98" pitchFamily="2" charset="0"/>
              </a:rPr>
              <a:t> mı</a:t>
            </a:r>
            <a:r>
              <a:rPr lang="da-DK" sz="3200" dirty="0" smtClean="0">
                <a:latin typeface="ALFABET98" pitchFamily="2" charset="0"/>
              </a:rPr>
              <a:t>, </a:t>
            </a:r>
            <a:r>
              <a:rPr lang="da-DK" sz="3200" dirty="0" smtClean="0">
                <a:solidFill>
                  <a:srgbClr val="C00000"/>
                </a:solidFill>
                <a:latin typeface="ALFABET98" pitchFamily="2" charset="0"/>
              </a:rPr>
              <a:t>f›kra</a:t>
            </a:r>
            <a:r>
              <a:rPr lang="tr-TR" sz="3200" dirty="0" smtClean="0">
                <a:latin typeface="ALFABET98" pitchFamily="2" charset="0"/>
              </a:rPr>
              <a:t> türünde mi hazırlamak istersiniz?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714348" y="1857364"/>
            <a:ext cx="7643866" cy="1776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Seçtiğiniz konuyu </a:t>
            </a:r>
            <a:r>
              <a:rPr lang="tr-TR" sz="3200" dirty="0" smtClean="0">
                <a:solidFill>
                  <a:srgbClr val="C00000"/>
                </a:solidFill>
                <a:latin typeface="ALFABET98" pitchFamily="2" charset="0"/>
              </a:rPr>
              <a:t>konuşma</a:t>
            </a:r>
            <a:r>
              <a:rPr lang="tr-TR" sz="3200" dirty="0" smtClean="0">
                <a:latin typeface="ALFABET98" pitchFamily="2" charset="0"/>
              </a:rPr>
              <a:t>, </a:t>
            </a:r>
            <a:r>
              <a:rPr lang="tr-TR" sz="3200" dirty="0" smtClean="0">
                <a:solidFill>
                  <a:srgbClr val="C00000"/>
                </a:solidFill>
                <a:latin typeface="ALFABET98" pitchFamily="2" charset="0"/>
              </a:rPr>
              <a:t>yazma</a:t>
            </a:r>
            <a:r>
              <a:rPr lang="tr-TR" sz="3200" dirty="0" smtClean="0">
                <a:latin typeface="ALFABET98" pitchFamily="2" charset="0"/>
              </a:rPr>
              <a:t>, </a:t>
            </a:r>
            <a:r>
              <a:rPr lang="tr-TR" sz="3200" dirty="0" smtClean="0">
                <a:solidFill>
                  <a:srgbClr val="C00000"/>
                </a:solidFill>
                <a:latin typeface="ALFABET98" pitchFamily="2" charset="0"/>
              </a:rPr>
              <a:t>görsel sunu</a:t>
            </a:r>
            <a:r>
              <a:rPr lang="tr-TR" sz="3200" dirty="0" smtClean="0">
                <a:latin typeface="ALFABET98" pitchFamily="2" charset="0"/>
              </a:rPr>
              <a:t> çal›</a:t>
            </a:r>
            <a:r>
              <a:rPr lang="tr-TR" sz="3200" dirty="0" err="1" smtClean="0">
                <a:latin typeface="ALFABET98" pitchFamily="2" charset="0"/>
              </a:rPr>
              <a:t>şmalarından</a:t>
            </a:r>
            <a:r>
              <a:rPr lang="tr-TR" sz="3200" dirty="0" smtClean="0">
                <a:latin typeface="ALFABET98" pitchFamily="2" charset="0"/>
              </a:rPr>
              <a:t> hangisiyle sunacağı-</a:t>
            </a:r>
            <a:r>
              <a:rPr lang="tr-TR" sz="3200" dirty="0" err="1" smtClean="0">
                <a:latin typeface="ALFABET98" pitchFamily="2" charset="0"/>
              </a:rPr>
              <a:t>nıza</a:t>
            </a:r>
            <a:r>
              <a:rPr lang="tr-TR" sz="3200" dirty="0" smtClean="0">
                <a:latin typeface="ALFABET98" pitchFamily="2" charset="0"/>
              </a:rPr>
              <a:t> karar vermelisiniz.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357422" y="642918"/>
            <a:ext cx="3585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 smtClean="0">
                <a:solidFill>
                  <a:srgbClr val="C00000"/>
                </a:solidFill>
              </a:rPr>
              <a:t>Tür ve Sunu şekilleri</a:t>
            </a:r>
            <a:endParaRPr lang="tr-TR" sz="3200" b="1" dirty="0">
              <a:solidFill>
                <a:srgbClr val="C00000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785786" y="1142984"/>
            <a:ext cx="7929618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tr-TR" sz="2600" dirty="0" smtClean="0"/>
              <a:t>1. Şiir okuma; masal, hikaye, fıkra anlatma</a:t>
            </a:r>
          </a:p>
          <a:p>
            <a:pPr>
              <a:spcAft>
                <a:spcPts val="600"/>
              </a:spcAft>
            </a:pPr>
            <a:r>
              <a:rPr lang="de-DE" sz="2600" dirty="0" smtClean="0"/>
              <a:t>2. </a:t>
            </a:r>
            <a:r>
              <a:rPr lang="de-DE" sz="2600" dirty="0" err="1" smtClean="0"/>
              <a:t>Deneyim</a:t>
            </a:r>
            <a:r>
              <a:rPr lang="de-DE" sz="2600" dirty="0" smtClean="0"/>
              <a:t>, </a:t>
            </a:r>
            <a:r>
              <a:rPr lang="de-DE" sz="2600" dirty="0" err="1" smtClean="0"/>
              <a:t>izlenim</a:t>
            </a:r>
            <a:r>
              <a:rPr lang="de-DE" sz="2600" dirty="0" smtClean="0"/>
              <a:t> </a:t>
            </a:r>
            <a:r>
              <a:rPr lang="de-DE" sz="2600" dirty="0" err="1" smtClean="0"/>
              <a:t>ve</a:t>
            </a:r>
            <a:r>
              <a:rPr lang="de-DE" sz="2600" dirty="0" smtClean="0"/>
              <a:t> an</a:t>
            </a:r>
            <a:r>
              <a:rPr lang="tr-TR" sz="2600" dirty="0" smtClean="0"/>
              <a:t>ı</a:t>
            </a:r>
            <a:r>
              <a:rPr lang="de-DE" sz="2600" dirty="0" smtClean="0"/>
              <a:t> </a:t>
            </a:r>
            <a:r>
              <a:rPr lang="de-DE" sz="2600" dirty="0" err="1" smtClean="0"/>
              <a:t>anlatma</a:t>
            </a:r>
            <a:endParaRPr lang="de-DE" sz="2600" dirty="0" smtClean="0"/>
          </a:p>
          <a:p>
            <a:pPr>
              <a:spcAft>
                <a:spcPts val="600"/>
              </a:spcAft>
            </a:pPr>
            <a:r>
              <a:rPr lang="tr-TR" sz="2600" dirty="0" smtClean="0"/>
              <a:t>3. Mektup, davetiye, tebrik kartı yazma</a:t>
            </a:r>
          </a:p>
          <a:p>
            <a:pPr>
              <a:spcAft>
                <a:spcPts val="600"/>
              </a:spcAft>
            </a:pPr>
            <a:r>
              <a:rPr lang="tr-TR" sz="2600" dirty="0" smtClean="0"/>
              <a:t>4. Sözlü anlatma, yazılı anlatma</a:t>
            </a:r>
          </a:p>
          <a:p>
            <a:pPr>
              <a:spcAft>
                <a:spcPts val="600"/>
              </a:spcAft>
            </a:pPr>
            <a:r>
              <a:rPr lang="tr-TR" sz="2600" dirty="0" smtClean="0"/>
              <a:t>5. Özetleme</a:t>
            </a:r>
          </a:p>
          <a:p>
            <a:pPr>
              <a:spcAft>
                <a:spcPts val="600"/>
              </a:spcAft>
            </a:pPr>
            <a:r>
              <a:rPr lang="tr-TR" sz="2600" dirty="0" smtClean="0"/>
              <a:t>6. Serbest yazma</a:t>
            </a:r>
          </a:p>
          <a:p>
            <a:pPr>
              <a:spcAft>
                <a:spcPts val="600"/>
              </a:spcAft>
            </a:pPr>
            <a:r>
              <a:rPr lang="tr-TR" sz="2600" dirty="0" smtClean="0"/>
              <a:t>7.Drama</a:t>
            </a:r>
          </a:p>
          <a:p>
            <a:pPr>
              <a:spcAft>
                <a:spcPts val="600"/>
              </a:spcAft>
            </a:pPr>
            <a:r>
              <a:rPr lang="tr-TR" sz="2600" dirty="0" smtClean="0"/>
              <a:t>8. Karşılaştırma</a:t>
            </a:r>
          </a:p>
          <a:p>
            <a:pPr>
              <a:spcAft>
                <a:spcPts val="600"/>
              </a:spcAft>
            </a:pPr>
            <a:r>
              <a:rPr lang="tr-TR" sz="2600" dirty="0" smtClean="0"/>
              <a:t>9. İletişim teknolojilerinden yararlanma</a:t>
            </a:r>
          </a:p>
          <a:p>
            <a:pPr>
              <a:spcAft>
                <a:spcPts val="600"/>
              </a:spcAft>
            </a:pPr>
            <a:r>
              <a:rPr lang="tr-TR" sz="2600" dirty="0" smtClean="0"/>
              <a:t>10. Gazete, levha, işaret ve sembollerden yararlanma</a:t>
            </a:r>
            <a:endParaRPr lang="tr-TR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rmAutofit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>
                <a:solidFill>
                  <a:srgbClr val="FF0000"/>
                </a:solidFill>
              </a:rPr>
              <a:t>DEVLET BÜYÜKLERİMİZ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Cumhurbaşkanı </a:t>
            </a:r>
            <a:br>
              <a:rPr lang="tr-TR" dirty="0" smtClean="0"/>
            </a:br>
            <a:r>
              <a:rPr lang="tr-TR" dirty="0" smtClean="0"/>
              <a:t>TBMM Başkanı</a:t>
            </a:r>
            <a:br>
              <a:rPr lang="tr-TR" dirty="0" smtClean="0"/>
            </a:br>
            <a:r>
              <a:rPr lang="tr-TR" dirty="0" smtClean="0"/>
              <a:t>Başbakan</a:t>
            </a:r>
            <a:br>
              <a:rPr lang="tr-TR" dirty="0" smtClean="0"/>
            </a:br>
            <a:r>
              <a:rPr lang="tr-TR" dirty="0" smtClean="0"/>
              <a:t>Genelkurmay Başkanı</a:t>
            </a:r>
            <a:br>
              <a:rPr lang="tr-TR" dirty="0" smtClean="0"/>
            </a:br>
            <a:r>
              <a:rPr lang="tr-TR" dirty="0" smtClean="0"/>
              <a:t>Eski Cumhurbaşkanları</a:t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RecepTayyipErdogan-Portre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342787" cy="6858000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6248" y="1643050"/>
            <a:ext cx="4857752" cy="285752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                             Cumhurbaşkanımız</a:t>
            </a:r>
            <a:br>
              <a:rPr lang="tr-TR" dirty="0" smtClean="0"/>
            </a:br>
            <a:r>
              <a:rPr lang="tr-TR" dirty="0" smtClean="0"/>
              <a:t>                            R.Tayyip ERDOĞAN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071538" y="1857364"/>
            <a:ext cx="7143800" cy="2042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tr-TR" sz="2800" dirty="0" smtClean="0">
                <a:latin typeface="ALFABET98" pitchFamily="2" charset="0"/>
              </a:rPr>
              <a:t>	Metni gözden geçirmenizi, metnin başlığından ve anahtar kelimelerden yarar-</a:t>
            </a:r>
            <a:r>
              <a:rPr lang="tr-TR" sz="2800" dirty="0" err="1" smtClean="0">
                <a:latin typeface="ALFABET98" pitchFamily="2" charset="0"/>
              </a:rPr>
              <a:t>lanarak</a:t>
            </a:r>
            <a:r>
              <a:rPr lang="tr-TR" sz="2800" dirty="0" smtClean="0">
                <a:latin typeface="ALFABET98" pitchFamily="2" charset="0"/>
              </a:rPr>
              <a:t> metnin içeriğini tahmin etmenizi istiyorum.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357422" y="274638"/>
            <a:ext cx="4786346" cy="2154230"/>
          </a:xfrm>
        </p:spPr>
        <p:txBody>
          <a:bodyPr>
            <a:normAutofit/>
          </a:bodyPr>
          <a:lstStyle/>
          <a:p>
            <a:r>
              <a:rPr lang="tr-TR" dirty="0" smtClean="0"/>
              <a:t>TBMM Başkanımız</a:t>
            </a:r>
            <a:br>
              <a:rPr lang="tr-TR" dirty="0" smtClean="0"/>
            </a:br>
            <a:r>
              <a:rPr lang="tr-TR" dirty="0" smtClean="0"/>
              <a:t> İsmet YILMAZ</a:t>
            </a:r>
            <a:endParaRPr lang="tr-TR" dirty="0"/>
          </a:p>
        </p:txBody>
      </p:sp>
      <p:pic>
        <p:nvPicPr>
          <p:cNvPr id="3" name="2 Resim" descr="meclis başkan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2143116"/>
            <a:ext cx="5720710" cy="38070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5984" y="285728"/>
            <a:ext cx="4900618" cy="1868478"/>
          </a:xfrm>
        </p:spPr>
        <p:txBody>
          <a:bodyPr>
            <a:normAutofit/>
          </a:bodyPr>
          <a:lstStyle/>
          <a:p>
            <a:r>
              <a:rPr lang="tr-TR" dirty="0" smtClean="0"/>
              <a:t>Başbakanımız</a:t>
            </a:r>
            <a:br>
              <a:rPr lang="tr-TR" dirty="0" smtClean="0"/>
            </a:br>
            <a:r>
              <a:rPr lang="tr-TR" dirty="0" smtClean="0"/>
              <a:t>Ahmet DAVUTOĞLU</a:t>
            </a:r>
            <a:endParaRPr lang="tr-TR" dirty="0"/>
          </a:p>
        </p:txBody>
      </p:sp>
      <p:pic>
        <p:nvPicPr>
          <p:cNvPr id="3" name="2 Resim" descr="p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2285992"/>
            <a:ext cx="4921699" cy="3283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357686" y="1428736"/>
            <a:ext cx="4329114" cy="3082924"/>
          </a:xfrm>
        </p:spPr>
        <p:txBody>
          <a:bodyPr>
            <a:normAutofit/>
          </a:bodyPr>
          <a:lstStyle/>
          <a:p>
            <a:r>
              <a:rPr lang="tr-TR" dirty="0" smtClean="0"/>
              <a:t>Genelkurmay Başkanı</a:t>
            </a:r>
            <a:br>
              <a:rPr lang="tr-TR" dirty="0" smtClean="0"/>
            </a:br>
            <a:r>
              <a:rPr lang="tr-TR" b="1" dirty="0" smtClean="0"/>
              <a:t>Hulusi AKAR</a:t>
            </a:r>
            <a:br>
              <a:rPr lang="tr-TR" b="1" dirty="0" smtClean="0"/>
            </a:br>
            <a:r>
              <a:rPr lang="tr-TR" b="1" dirty="0" smtClean="0"/>
              <a:t>Orgeneral</a:t>
            </a:r>
            <a:endParaRPr lang="tr-TR" dirty="0"/>
          </a:p>
        </p:txBody>
      </p:sp>
      <p:pic>
        <p:nvPicPr>
          <p:cNvPr id="3" name="2 Resim" descr="genel kurmay başkanı.jpg"/>
          <p:cNvPicPr>
            <a:picLocks noChangeAspect="1"/>
          </p:cNvPicPr>
          <p:nvPr/>
        </p:nvPicPr>
        <p:blipFill>
          <a:blip r:embed="rId2"/>
          <a:srcRect l="24218" r="24219"/>
          <a:stretch>
            <a:fillRect/>
          </a:stretch>
        </p:blipFill>
        <p:spPr>
          <a:xfrm>
            <a:off x="714348" y="714356"/>
            <a:ext cx="3500462" cy="452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14480" y="285728"/>
            <a:ext cx="5972188" cy="1368412"/>
          </a:xfrm>
        </p:spPr>
        <p:txBody>
          <a:bodyPr>
            <a:normAutofit fontScale="90000"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</a:rPr>
              <a:t>Eski Cumhurbaşkanlarımız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4500562" y="2643182"/>
            <a:ext cx="3857652" cy="1215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1.Cumhurbaşkanımız</a:t>
            </a:r>
          </a:p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   ATATÜRK</a:t>
            </a:r>
            <a:endParaRPr lang="tr-TR" sz="2800" dirty="0" smtClean="0">
              <a:latin typeface="ALFABET98" pitchFamily="2" charset="0"/>
            </a:endParaRPr>
          </a:p>
        </p:txBody>
      </p:sp>
      <p:pic>
        <p:nvPicPr>
          <p:cNvPr id="9" name="8 Resim" descr="Mustafa-Kemal-Ataturk.jpg"/>
          <p:cNvPicPr>
            <a:picLocks noChangeAspect="1"/>
          </p:cNvPicPr>
          <p:nvPr/>
        </p:nvPicPr>
        <p:blipFill>
          <a:blip r:embed="rId2"/>
          <a:srcRect r="57500"/>
          <a:stretch>
            <a:fillRect/>
          </a:stretch>
        </p:blipFill>
        <p:spPr>
          <a:xfrm>
            <a:off x="714348" y="1357298"/>
            <a:ext cx="3500442" cy="4186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14480" y="285728"/>
            <a:ext cx="5972188" cy="1368412"/>
          </a:xfrm>
        </p:spPr>
        <p:txBody>
          <a:bodyPr>
            <a:normAutofit fontScale="90000"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</a:rPr>
              <a:t>Eski Cumhurbaşkanlarımız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000628" y="2571744"/>
            <a:ext cx="3857652" cy="1215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2.Cumhurbaşkanımız</a:t>
            </a:r>
          </a:p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  İsmet İNÖNÜ</a:t>
            </a:r>
            <a:endParaRPr lang="tr-TR" sz="2800" dirty="0" smtClean="0">
              <a:latin typeface="ALFABET98" pitchFamily="2" charset="0"/>
            </a:endParaRPr>
          </a:p>
        </p:txBody>
      </p:sp>
      <p:pic>
        <p:nvPicPr>
          <p:cNvPr id="10" name="9 Resim" descr="Ismet_Inonu.jpg"/>
          <p:cNvPicPr>
            <a:picLocks noChangeAspect="1"/>
          </p:cNvPicPr>
          <p:nvPr/>
        </p:nvPicPr>
        <p:blipFill>
          <a:blip r:embed="rId2"/>
          <a:srcRect r="61250"/>
          <a:stretch>
            <a:fillRect/>
          </a:stretch>
        </p:blipFill>
        <p:spPr>
          <a:xfrm>
            <a:off x="857224" y="1428736"/>
            <a:ext cx="3714756" cy="48731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14480" y="285728"/>
            <a:ext cx="5972188" cy="1368412"/>
          </a:xfrm>
        </p:spPr>
        <p:txBody>
          <a:bodyPr>
            <a:normAutofit fontScale="90000"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</a:rPr>
              <a:t>Eski Cumhurbaşkanlarımız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9" name="8 Resim" descr="images (2).jpg"/>
          <p:cNvPicPr>
            <a:picLocks noChangeAspect="1"/>
          </p:cNvPicPr>
          <p:nvPr/>
        </p:nvPicPr>
        <p:blipFill>
          <a:blip r:embed="rId2"/>
          <a:srcRect r="59524"/>
          <a:stretch>
            <a:fillRect/>
          </a:stretch>
        </p:blipFill>
        <p:spPr>
          <a:xfrm>
            <a:off x="1428728" y="1643050"/>
            <a:ext cx="2656593" cy="3333768"/>
          </a:xfrm>
          <a:prstGeom prst="rect">
            <a:avLst/>
          </a:prstGeom>
        </p:spPr>
      </p:pic>
      <p:sp>
        <p:nvSpPr>
          <p:cNvPr id="10" name="9 Metin kutusu"/>
          <p:cNvSpPr txBox="1"/>
          <p:nvPr/>
        </p:nvSpPr>
        <p:spPr>
          <a:xfrm>
            <a:off x="4500562" y="2643182"/>
            <a:ext cx="3857652" cy="1215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3.Cumhurbaşkanımız</a:t>
            </a:r>
          </a:p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   Celal BAYAR</a:t>
            </a:r>
            <a:endParaRPr lang="tr-TR" sz="2800" dirty="0" smtClean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14480" y="285728"/>
            <a:ext cx="5972188" cy="1368412"/>
          </a:xfrm>
        </p:spPr>
        <p:txBody>
          <a:bodyPr>
            <a:normAutofit fontScale="90000"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</a:rPr>
              <a:t>Eski Cumhurbaşkanlarımız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9" name="8 Resim" descr="Cemal-Gursel.jpg"/>
          <p:cNvPicPr>
            <a:picLocks noChangeAspect="1"/>
          </p:cNvPicPr>
          <p:nvPr/>
        </p:nvPicPr>
        <p:blipFill>
          <a:blip r:embed="rId2"/>
          <a:srcRect r="60000"/>
          <a:stretch>
            <a:fillRect/>
          </a:stretch>
        </p:blipFill>
        <p:spPr>
          <a:xfrm>
            <a:off x="1214414" y="1785926"/>
            <a:ext cx="3286148" cy="4176154"/>
          </a:xfrm>
          <a:prstGeom prst="rect">
            <a:avLst/>
          </a:prstGeom>
        </p:spPr>
      </p:pic>
      <p:sp>
        <p:nvSpPr>
          <p:cNvPr id="10" name="9 Metin kutusu"/>
          <p:cNvSpPr txBox="1"/>
          <p:nvPr/>
        </p:nvSpPr>
        <p:spPr>
          <a:xfrm>
            <a:off x="4929190" y="2428868"/>
            <a:ext cx="3857652" cy="1215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4.Cumhurbaşkanımız</a:t>
            </a:r>
          </a:p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 Cemal GÜRSEL</a:t>
            </a:r>
            <a:endParaRPr lang="tr-TR" sz="2800" dirty="0" smtClean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14480" y="285728"/>
            <a:ext cx="5972188" cy="1368412"/>
          </a:xfrm>
        </p:spPr>
        <p:txBody>
          <a:bodyPr>
            <a:normAutofit fontScale="90000"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</a:rPr>
              <a:t>Eski Cumhurbaşkanlarımız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8" name="7 Resim" descr="5- Cevdet sunay.jpg"/>
          <p:cNvPicPr>
            <a:picLocks noChangeAspect="1"/>
          </p:cNvPicPr>
          <p:nvPr/>
        </p:nvPicPr>
        <p:blipFill>
          <a:blip r:embed="rId2"/>
          <a:srcRect r="8849"/>
          <a:stretch>
            <a:fillRect/>
          </a:stretch>
        </p:blipFill>
        <p:spPr>
          <a:xfrm>
            <a:off x="500034" y="1285860"/>
            <a:ext cx="3143272" cy="4357718"/>
          </a:xfrm>
          <a:prstGeom prst="rect">
            <a:avLst/>
          </a:prstGeom>
        </p:spPr>
      </p:pic>
      <p:sp>
        <p:nvSpPr>
          <p:cNvPr id="10" name="9 Metin kutusu"/>
          <p:cNvSpPr txBox="1"/>
          <p:nvPr/>
        </p:nvSpPr>
        <p:spPr>
          <a:xfrm>
            <a:off x="4929190" y="2428868"/>
            <a:ext cx="3857652" cy="1215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5.Cumhurbaşkanımız</a:t>
            </a:r>
          </a:p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 Cevdet SUNAY</a:t>
            </a:r>
            <a:endParaRPr lang="tr-TR" sz="2800" dirty="0" smtClean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14480" y="285728"/>
            <a:ext cx="5972188" cy="1368412"/>
          </a:xfrm>
        </p:spPr>
        <p:txBody>
          <a:bodyPr>
            <a:normAutofit fontScale="90000"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</a:rPr>
              <a:t>Eski Cumhurbaşkanlarımız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0" name="9 Resim" descr="6-fahri korutur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571612"/>
            <a:ext cx="3278835" cy="4143404"/>
          </a:xfrm>
          <a:prstGeom prst="rect">
            <a:avLst/>
          </a:prstGeom>
        </p:spPr>
      </p:pic>
      <p:sp>
        <p:nvSpPr>
          <p:cNvPr id="11" name="10 Metin kutusu"/>
          <p:cNvSpPr txBox="1"/>
          <p:nvPr/>
        </p:nvSpPr>
        <p:spPr>
          <a:xfrm>
            <a:off x="4929190" y="2428868"/>
            <a:ext cx="3857652" cy="1215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6.Cumhurbaşkanımız</a:t>
            </a:r>
          </a:p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 Fahri KORUTÜRK</a:t>
            </a:r>
            <a:endParaRPr lang="tr-TR" sz="2800" dirty="0" smtClean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14480" y="285728"/>
            <a:ext cx="5972188" cy="1368412"/>
          </a:xfrm>
        </p:spPr>
        <p:txBody>
          <a:bodyPr>
            <a:normAutofit fontScale="90000"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</a:rPr>
              <a:t>Eski Cumhurbaşkanlarımız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9" name="8 Resim" descr="7- Kenan evre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357298"/>
            <a:ext cx="3357586" cy="4242920"/>
          </a:xfrm>
          <a:prstGeom prst="rect">
            <a:avLst/>
          </a:prstGeom>
        </p:spPr>
      </p:pic>
      <p:sp>
        <p:nvSpPr>
          <p:cNvPr id="10" name="9 Metin kutusu"/>
          <p:cNvSpPr txBox="1"/>
          <p:nvPr/>
        </p:nvSpPr>
        <p:spPr>
          <a:xfrm>
            <a:off x="4929190" y="2428868"/>
            <a:ext cx="3857652" cy="1215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7.Cumhurbaşkanımız</a:t>
            </a:r>
          </a:p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 Kenan EVREN</a:t>
            </a:r>
            <a:endParaRPr lang="tr-TR" sz="2800" dirty="0" smtClean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14282" y="763486"/>
            <a:ext cx="8572560" cy="238526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Aft>
                <a:spcPts val="600"/>
              </a:spcAft>
            </a:pPr>
            <a:r>
              <a:rPr lang="tr-TR" sz="3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	Size öyküleyici bir metin okuya-cağım.</a:t>
            </a:r>
          </a:p>
          <a:p>
            <a:r>
              <a:rPr lang="tr-TR" sz="3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 	Ama önce dinleme kurallarını hatırlayalım mı?</a:t>
            </a:r>
            <a:endParaRPr lang="tr-TR" sz="36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571472" y="3214686"/>
            <a:ext cx="742955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1- Dinlemek için hazırlık yapmalıyız.</a:t>
            </a:r>
            <a:endParaRPr lang="tr-TR" sz="28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642910" y="4000504"/>
            <a:ext cx="742955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2- Dinlemenin amacını belirlemeliyiz.</a:t>
            </a:r>
            <a:endParaRPr lang="tr-TR" sz="28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642910" y="4786322"/>
            <a:ext cx="771530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3- Dikkatimizi dinlediğimize yoğunlaştırırız.</a:t>
            </a:r>
            <a:endParaRPr lang="tr-TR" sz="28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1472" y="5429264"/>
            <a:ext cx="72866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4- Görgü kurallarına uygun dinlemeliyiz.</a:t>
            </a:r>
            <a:endParaRPr lang="tr-TR" sz="28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14480" y="285728"/>
            <a:ext cx="5972188" cy="1368412"/>
          </a:xfrm>
        </p:spPr>
        <p:txBody>
          <a:bodyPr>
            <a:normAutofit fontScale="90000"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</a:rPr>
              <a:t>Eski Cumhurbaşkanlarımız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2714612" y="1500174"/>
            <a:ext cx="3857652" cy="1215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8.Cumhurbaşkanımız</a:t>
            </a:r>
          </a:p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 Kenan EVREN</a:t>
            </a:r>
            <a:endParaRPr lang="tr-TR" sz="2800" dirty="0" smtClean="0">
              <a:latin typeface="ALFABET98" pitchFamily="2" charset="0"/>
            </a:endParaRPr>
          </a:p>
        </p:txBody>
      </p:sp>
      <p:pic>
        <p:nvPicPr>
          <p:cNvPr id="10" name="9 Resim" descr="page_ddk-turgut-ozal39in-son-24-saatini-dakika-dakika-inceliyor_58519931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2643182"/>
            <a:ext cx="5810270" cy="2905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14480" y="285728"/>
            <a:ext cx="5972188" cy="1368412"/>
          </a:xfrm>
        </p:spPr>
        <p:txBody>
          <a:bodyPr>
            <a:normAutofit fontScale="90000"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</a:rPr>
              <a:t>Eski Cumhurbaşkanlarımız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4714876" y="2428868"/>
            <a:ext cx="4071966" cy="1215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9.Cumhurbaşkanımız</a:t>
            </a:r>
          </a:p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Süleyman DEMİREL</a:t>
            </a:r>
            <a:endParaRPr lang="tr-TR" sz="2800" dirty="0" smtClean="0">
              <a:latin typeface="ALFABET98" pitchFamily="2" charset="0"/>
            </a:endParaRPr>
          </a:p>
        </p:txBody>
      </p:sp>
      <p:pic>
        <p:nvPicPr>
          <p:cNvPr id="10" name="9 Resim" descr="suleyman-demirel.jpg"/>
          <p:cNvPicPr>
            <a:picLocks noChangeAspect="1"/>
          </p:cNvPicPr>
          <p:nvPr/>
        </p:nvPicPr>
        <p:blipFill>
          <a:blip r:embed="rId2"/>
          <a:srcRect r="58750"/>
          <a:stretch>
            <a:fillRect/>
          </a:stretch>
        </p:blipFill>
        <p:spPr>
          <a:xfrm>
            <a:off x="1071538" y="1643050"/>
            <a:ext cx="3643318" cy="4489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14480" y="285728"/>
            <a:ext cx="5972188" cy="1368412"/>
          </a:xfrm>
        </p:spPr>
        <p:txBody>
          <a:bodyPr>
            <a:normAutofit fontScale="90000"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</a:rPr>
              <a:t>Eski Cumhurbaşkanlarımız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4572000" y="2428868"/>
            <a:ext cx="4214842" cy="1776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10.Cumhurbaşkanımız</a:t>
            </a:r>
          </a:p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    Ahmet Necdet   </a:t>
            </a:r>
          </a:p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         SEZER</a:t>
            </a:r>
            <a:endParaRPr lang="tr-TR" sz="2800" dirty="0" smtClean="0">
              <a:latin typeface="ALFABET98" pitchFamily="2" charset="0"/>
            </a:endParaRPr>
          </a:p>
        </p:txBody>
      </p:sp>
      <p:pic>
        <p:nvPicPr>
          <p:cNvPr id="10" name="9 Resim" descr="Ahmet_Necdet_Sezer.jpg"/>
          <p:cNvPicPr>
            <a:picLocks noChangeAspect="1"/>
          </p:cNvPicPr>
          <p:nvPr/>
        </p:nvPicPr>
        <p:blipFill>
          <a:blip r:embed="rId2"/>
          <a:srcRect r="58750"/>
          <a:stretch>
            <a:fillRect/>
          </a:stretch>
        </p:blipFill>
        <p:spPr>
          <a:xfrm>
            <a:off x="642910" y="1345752"/>
            <a:ext cx="3929090" cy="48419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14480" y="285728"/>
            <a:ext cx="5972188" cy="1368412"/>
          </a:xfrm>
        </p:spPr>
        <p:txBody>
          <a:bodyPr>
            <a:normAutofit fontScale="90000"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</a:rPr>
              <a:t>Eski Cumhurbaşkanlarımız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4929158" y="2357430"/>
            <a:ext cx="4214842" cy="1215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11.Cumhurbaşkanımız</a:t>
            </a:r>
          </a:p>
          <a:p>
            <a:pPr marL="514350" indent="-514350">
              <a:lnSpc>
                <a:spcPct val="114000"/>
              </a:lnSpc>
              <a:buClr>
                <a:srgbClr val="C00000"/>
              </a:buClr>
            </a:pPr>
            <a:r>
              <a:rPr lang="tr-TR" sz="3200" dirty="0" smtClean="0">
                <a:latin typeface="ALFABET98" pitchFamily="2" charset="0"/>
              </a:rPr>
              <a:t>   Abdullah GÜL</a:t>
            </a:r>
            <a:endParaRPr lang="tr-TR" sz="2800" dirty="0" smtClean="0">
              <a:latin typeface="ALFABET98" pitchFamily="2" charset="0"/>
            </a:endParaRPr>
          </a:p>
        </p:txBody>
      </p:sp>
      <p:pic>
        <p:nvPicPr>
          <p:cNvPr id="4" name="3 Resim" descr="abdullah-gu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3" y="1571612"/>
            <a:ext cx="4290450" cy="321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14348" y="785794"/>
            <a:ext cx="7715304" cy="5357850"/>
          </a:xfrm>
        </p:spPr>
        <p:txBody>
          <a:bodyPr>
            <a:noAutofit/>
          </a:bodyPr>
          <a:lstStyle/>
          <a:p>
            <a:pPr algn="l">
              <a:lnSpc>
                <a:spcPct val="200000"/>
              </a:lnSpc>
              <a:spcAft>
                <a:spcPts val="600"/>
              </a:spcAft>
            </a:pPr>
            <a:r>
              <a:rPr lang="tr-TR" sz="2000" b="1" dirty="0" smtClean="0">
                <a:solidFill>
                  <a:srgbClr val="C00000"/>
                </a:solidFill>
                <a:latin typeface="ALFABET98" pitchFamily="2" charset="0"/>
              </a:rPr>
              <a:t>Kaynaklar:</a:t>
            </a:r>
            <a:br>
              <a:rPr lang="tr-TR" sz="2000" b="1" dirty="0" smtClean="0">
                <a:solidFill>
                  <a:srgbClr val="C00000"/>
                </a:solidFill>
                <a:latin typeface="ALFABET98" pitchFamily="2" charset="0"/>
              </a:rPr>
            </a:br>
            <a:r>
              <a:rPr lang="tr-TR" sz="2000" u="sng" dirty="0" smtClean="0"/>
              <a:t> www.turkcebilgi.com</a:t>
            </a:r>
            <a:r>
              <a:rPr lang="tr-TR" sz="2000" dirty="0" smtClean="0"/>
              <a:t>                                 </a:t>
            </a:r>
            <a:r>
              <a:rPr lang="tr-TR" sz="2000" u="sng" dirty="0" smtClean="0"/>
              <a:t>eksisozluk.com </a:t>
            </a:r>
            <a:br>
              <a:rPr lang="tr-TR" sz="2000" u="sng" dirty="0" smtClean="0"/>
            </a:br>
            <a:r>
              <a:rPr lang="tr-TR" sz="2000" u="sng" dirty="0" smtClean="0"/>
              <a:t> http://tdk.gov.tr/</a:t>
            </a:r>
            <a:r>
              <a:rPr lang="tr-TR" sz="2000" dirty="0" smtClean="0"/>
              <a:t>                                         </a:t>
            </a:r>
            <a:r>
              <a:rPr lang="tr-TR" sz="2000" u="sng" dirty="0" smtClean="0"/>
              <a:t>http://mnergiz.blogspot.com.tr</a:t>
            </a:r>
            <a:br>
              <a:rPr lang="tr-TR" sz="2000" u="sng" dirty="0" smtClean="0"/>
            </a:br>
            <a:r>
              <a:rPr lang="tr-TR" sz="2000" u="sng" dirty="0" smtClean="0"/>
              <a:t>blog.milliyet.com.tr </a:t>
            </a:r>
            <a:r>
              <a:rPr lang="tr-TR" sz="2000" dirty="0" smtClean="0"/>
              <a:t>                                    </a:t>
            </a:r>
            <a:r>
              <a:rPr lang="tr-TR" sz="2000" u="sng" dirty="0" smtClean="0"/>
              <a:t> http://slideplayer.biz.tr/</a:t>
            </a:r>
            <a:br>
              <a:rPr lang="tr-TR" sz="2000" u="sng" dirty="0" smtClean="0"/>
            </a:br>
            <a:r>
              <a:rPr lang="tr-TR" sz="2000" u="sng" dirty="0" smtClean="0"/>
              <a:t>https://vk.com </a:t>
            </a:r>
            <a:r>
              <a:rPr lang="tr-TR" sz="2000" dirty="0" smtClean="0"/>
              <a:t>                                             </a:t>
            </a:r>
            <a:r>
              <a:rPr lang="tr-TR" sz="2000" u="sng" dirty="0" smtClean="0"/>
              <a:t>meclishaber.gov.tr</a:t>
            </a:r>
            <a:br>
              <a:rPr lang="tr-TR" sz="2000" u="sng" dirty="0" smtClean="0"/>
            </a:br>
            <a:r>
              <a:rPr lang="tr-TR" sz="2000" u="sng" dirty="0" smtClean="0"/>
              <a:t>tsk.tr </a:t>
            </a:r>
            <a:r>
              <a:rPr lang="tr-TR" sz="2000" dirty="0" smtClean="0"/>
              <a:t>                                                             </a:t>
            </a:r>
            <a:r>
              <a:rPr lang="tr-TR" sz="2000" u="sng" dirty="0" smtClean="0"/>
              <a:t>  tccb.gov.tr</a:t>
            </a:r>
            <a:br>
              <a:rPr lang="tr-TR" sz="2000" u="sng" dirty="0" smtClean="0"/>
            </a:br>
            <a:r>
              <a:rPr lang="tr-TR" sz="2000" u="sng" dirty="0" smtClean="0"/>
              <a:t>www.basbakanlik.gov.tr</a:t>
            </a:r>
            <a:r>
              <a:rPr lang="tr-TR" sz="2000" dirty="0" smtClean="0"/>
              <a:t>                              </a:t>
            </a:r>
            <a:r>
              <a:rPr lang="tr-TR" sz="2000" u="sng" dirty="0" smtClean="0">
                <a:hlinkClick r:id="rId2"/>
              </a:rPr>
              <a:t>www.turkulerleerzurum.com </a:t>
            </a:r>
            <a:r>
              <a:rPr lang="tr-TR" sz="2000" u="sng" dirty="0" smtClean="0"/>
              <a:t/>
            </a:r>
            <a:br>
              <a:rPr lang="tr-TR" sz="2000" u="sng" dirty="0" smtClean="0"/>
            </a:br>
            <a:r>
              <a:rPr lang="tr-TR" sz="2000" u="sng" dirty="0" smtClean="0">
                <a:hlinkClick r:id="rId3"/>
              </a:rPr>
              <a:t> www.frmartuklu.org</a:t>
            </a:r>
            <a:r>
              <a:rPr lang="tr-TR" sz="2000" dirty="0" smtClean="0"/>
              <a:t>                                  </a:t>
            </a:r>
            <a:r>
              <a:rPr lang="tr-TR" sz="2000" u="sng" dirty="0" smtClean="0">
                <a:hlinkClick r:id="rId4"/>
              </a:rPr>
              <a:t>www.mynet.com</a:t>
            </a:r>
            <a:r>
              <a:rPr lang="tr-TR" sz="2000" u="sng" smtClean="0"/>
              <a:t/>
            </a:r>
            <a:br>
              <a:rPr lang="tr-TR" sz="2000" u="sng" smtClean="0"/>
            </a:br>
            <a:r>
              <a:rPr lang="tr-TR" sz="2000" u="sng" smtClean="0">
                <a:hlinkClick r:id="rId5"/>
              </a:rPr>
              <a:t>t24.com.tr</a:t>
            </a:r>
            <a:r>
              <a:rPr lang="tr-TR" sz="2000" u="sng" smtClean="0"/>
              <a:t>                                                         </a:t>
            </a:r>
            <a:r>
              <a:rPr lang="tr-TR" sz="2000">
                <a:hlinkClick r:id="rId6"/>
              </a:rPr>
              <a:t>www.sorubak.com</a:t>
            </a:r>
            <a:endParaRPr lang="tr-TR" sz="2000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1142976" y="2928934"/>
            <a:ext cx="6643734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	Verdiğin Sözü Unutma metnini neden dinlemeliyim?</a:t>
            </a:r>
            <a:endParaRPr lang="tr-TR" sz="28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571440" y="1428736"/>
            <a:ext cx="8572560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	Dinleme amacımızı belirleyelim. Bunun için kendimize şu soruyu sormalıyız.</a:t>
            </a:r>
            <a:endParaRPr lang="tr-TR" sz="2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285720" y="2000240"/>
            <a:ext cx="8572560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	Kelimeleri söyleyişime ve ses tonuma dikkat ederek dinleyiniz.</a:t>
            </a:r>
            <a:endParaRPr lang="tr-TR" sz="44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214282" y="1785926"/>
            <a:ext cx="857256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	Ben metni okuduktan sonra     </a:t>
            </a:r>
          </a:p>
          <a:p>
            <a:r>
              <a:rPr lang="tr-TR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ayra Aydin" pitchFamily="34" charset="0"/>
              </a:rPr>
              <a:t>  3.etkinliği yapmalısınız.</a:t>
            </a:r>
            <a:endParaRPr lang="tr-TR" sz="4400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ayra Aydin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3167</TotalTime>
  <Words>811</Words>
  <Application>Microsoft Office PowerPoint</Application>
  <PresentationFormat>Ekran Gösterisi (4:3)</PresentationFormat>
  <Paragraphs>204</Paragraphs>
  <Slides>64</Slides>
  <Notes>5</Notes>
  <HiddenSlides>0</HiddenSlides>
  <MMClips>2</MMClips>
  <ScaleCrop>false</ScaleCrop>
  <HeadingPairs>
    <vt:vector size="6" baseType="variant">
      <vt:variant>
        <vt:lpstr>Kullanılan Yazı Tipleri</vt:lpstr>
      </vt:variant>
      <vt:variant>
        <vt:i4>10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64</vt:i4>
      </vt:variant>
    </vt:vector>
  </HeadingPairs>
  <TitlesOfParts>
    <vt:vector size="75" baseType="lpstr">
      <vt:lpstr>ALFABET98</vt:lpstr>
      <vt:lpstr>Arial</vt:lpstr>
      <vt:lpstr>AvantYeniBold</vt:lpstr>
      <vt:lpstr>AvantYeniItalic</vt:lpstr>
      <vt:lpstr>AvantYeniPlain</vt:lpstr>
      <vt:lpstr>Calibri</vt:lpstr>
      <vt:lpstr>Kayra Aydin</vt:lpstr>
      <vt:lpstr>Times New Roman</vt:lpstr>
      <vt:lpstr>Wingdings</vt:lpstr>
      <vt:lpstr>Wingdings 2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SUNU KONULARI</vt:lpstr>
      <vt:lpstr>PowerPoint Sunusu</vt:lpstr>
      <vt:lpstr>PowerPoint Sunusu</vt:lpstr>
      <vt:lpstr>PowerPoint Sunusu</vt:lpstr>
      <vt:lpstr> DEVLET BÜYÜKLERİMİZ Cumhurbaşkanı  TBMM Başkanı Başbakan Genelkurmay Başkanı Eski Cumhurbaşkanları </vt:lpstr>
      <vt:lpstr>                              Cumhurbaşkanımız                             R.Tayyip ERDOĞAN  </vt:lpstr>
      <vt:lpstr>TBMM Başkanımız  İsmet YILMAZ</vt:lpstr>
      <vt:lpstr>Başbakanımız Ahmet DAVUTOĞLU</vt:lpstr>
      <vt:lpstr>Genelkurmay Başkanı Hulusi AKAR Orgeneral</vt:lpstr>
      <vt:lpstr>Eski Cumhurbaşkanlarımız</vt:lpstr>
      <vt:lpstr>Eski Cumhurbaşkanlarımız</vt:lpstr>
      <vt:lpstr>Eski Cumhurbaşkanlarımız</vt:lpstr>
      <vt:lpstr>Eski Cumhurbaşkanlarımız</vt:lpstr>
      <vt:lpstr>Eski Cumhurbaşkanlarımız</vt:lpstr>
      <vt:lpstr>Eski Cumhurbaşkanlarımız</vt:lpstr>
      <vt:lpstr>Eski Cumhurbaşkanlarımız</vt:lpstr>
      <vt:lpstr>Eski Cumhurbaşkanlarımız</vt:lpstr>
      <vt:lpstr>Eski Cumhurbaşkanlarımız</vt:lpstr>
      <vt:lpstr>Eski Cumhurbaşkanlarımız</vt:lpstr>
      <vt:lpstr>Eski Cumhurbaşkanlarımız</vt:lpstr>
      <vt:lpstr>Kaynaklar:  www.turkcebilgi.com                                 eksisozluk.com   http://tdk.gov.tr/                                         http://mnergiz.blogspot.com.tr blog.milliyet.com.tr                                      http://slideplayer.biz.tr/ https://vk.com                                              meclishaber.gov.tr tsk.tr                                                                tccb.gov.tr www.basbakanlik.gov.tr                              www.turkulerleerzurum.com   www.frmartuklu.org                                  www.mynet.com t24.com.tr                                                         www.sorubak.com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doğan</cp:lastModifiedBy>
  <cp:revision>555</cp:revision>
  <dcterms:modified xsi:type="dcterms:W3CDTF">2015-11-15T15:20:15Z</dcterms:modified>
</cp:coreProperties>
</file>